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70" r:id="rId14"/>
    <p:sldId id="271" r:id="rId15"/>
    <p:sldId id="272" r:id="rId16"/>
    <p:sldId id="273" r:id="rId17"/>
    <p:sldId id="269"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1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C43327C-ACF4-40FE-AF12-04CE3F3B0F97}" type="datetimeFigureOut">
              <a:rPr lang="en-US" smtClean="0"/>
              <a:t>2/9/2018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5F7257C-21C7-48E2-B76D-1D82C7FC0D6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43327C-ACF4-40FE-AF12-04CE3F3B0F97}" type="datetimeFigureOut">
              <a:rPr lang="en-US" smtClean="0"/>
              <a:t>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7257C-21C7-48E2-B76D-1D82C7FC0D6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43327C-ACF4-40FE-AF12-04CE3F3B0F97}" type="datetimeFigureOut">
              <a:rPr lang="en-US" smtClean="0"/>
              <a:t>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7257C-21C7-48E2-B76D-1D82C7FC0D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43327C-ACF4-40FE-AF12-04CE3F3B0F97}" type="datetimeFigureOut">
              <a:rPr lang="en-US" smtClean="0"/>
              <a:t>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7257C-21C7-48E2-B76D-1D82C7FC0D6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C43327C-ACF4-40FE-AF12-04CE3F3B0F97}" type="datetimeFigureOut">
              <a:rPr lang="en-US" smtClean="0"/>
              <a:t>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7257C-21C7-48E2-B76D-1D82C7FC0D6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43327C-ACF4-40FE-AF12-04CE3F3B0F97}" type="datetimeFigureOut">
              <a:rPr lang="en-US" smtClean="0"/>
              <a:t>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7257C-21C7-48E2-B76D-1D82C7FC0D6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C43327C-ACF4-40FE-AF12-04CE3F3B0F97}" type="datetimeFigureOut">
              <a:rPr lang="en-US" smtClean="0"/>
              <a:t>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F7257C-21C7-48E2-B76D-1D82C7FC0D6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43327C-ACF4-40FE-AF12-04CE3F3B0F97}" type="datetimeFigureOut">
              <a:rPr lang="en-US" smtClean="0"/>
              <a:t>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F7257C-21C7-48E2-B76D-1D82C7FC0D6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43327C-ACF4-40FE-AF12-04CE3F3B0F97}" type="datetimeFigureOut">
              <a:rPr lang="en-US" smtClean="0"/>
              <a:t>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F7257C-21C7-48E2-B76D-1D82C7FC0D6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43327C-ACF4-40FE-AF12-04CE3F3B0F97}" type="datetimeFigureOut">
              <a:rPr lang="en-US" smtClean="0"/>
              <a:t>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7257C-21C7-48E2-B76D-1D82C7FC0D6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C43327C-ACF4-40FE-AF12-04CE3F3B0F97}" type="datetimeFigureOut">
              <a:rPr lang="en-US" smtClean="0"/>
              <a:t>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5F7257C-21C7-48E2-B76D-1D82C7FC0D6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C43327C-ACF4-40FE-AF12-04CE3F3B0F97}" type="datetimeFigureOut">
              <a:rPr lang="en-US" smtClean="0"/>
              <a:t>2/9/2018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5F7257C-21C7-48E2-B76D-1D82C7FC0D6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6575" y="2204720"/>
            <a:ext cx="7772400" cy="1447801"/>
          </a:xfrm>
        </p:spPr>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b="1" dirty="0" smtClean="0"/>
              <a:t>UTG </a:t>
            </a:r>
            <a:r>
              <a:rPr lang="en-US" b="1" dirty="0"/>
              <a:t>MENTORING PROGRAM</a:t>
            </a:r>
            <a:br>
              <a:rPr lang="en-US" b="1" dirty="0"/>
            </a:br>
            <a:endParaRPr lang="en-US" dirty="0"/>
          </a:p>
        </p:txBody>
      </p:sp>
      <p:sp>
        <p:nvSpPr>
          <p:cNvPr id="3" name="Subtitle 2"/>
          <p:cNvSpPr>
            <a:spLocks noGrp="1"/>
          </p:cNvSpPr>
          <p:nvPr>
            <p:ph type="subTitle" idx="1"/>
          </p:nvPr>
        </p:nvSpPr>
        <p:spPr>
          <a:xfrm>
            <a:off x="1371600" y="3276600"/>
            <a:ext cx="6400800" cy="2362200"/>
          </a:xfrm>
        </p:spPr>
        <p:txBody>
          <a:bodyPr>
            <a:normAutofit/>
          </a:bodyPr>
          <a:lstStyle/>
          <a:p>
            <a:r>
              <a:rPr lang="en-US" b="1" dirty="0"/>
              <a:t>FEBRUARY 2018</a:t>
            </a:r>
            <a:endParaRPr lang="en-US" dirty="0"/>
          </a:p>
          <a:p>
            <a:r>
              <a:rPr lang="en-US" dirty="0"/>
              <a:t>GAMCHIX </a:t>
            </a:r>
          </a:p>
          <a:p>
            <a:r>
              <a:rPr lang="en-US" dirty="0"/>
              <a:t>ISOC GAMBIA OFFICE (Tango Building Fajara M Section)</a:t>
            </a:r>
          </a:p>
          <a:p>
            <a:endParaRPr lang="en-US" dirty="0"/>
          </a:p>
        </p:txBody>
      </p:sp>
      <p:pic>
        <p:nvPicPr>
          <p:cNvPr id="4" name="image2.png"/>
          <p:cNvPicPr/>
          <p:nvPr/>
        </p:nvPicPr>
        <p:blipFill>
          <a:blip r:embed="rId2"/>
          <a:srcRect/>
          <a:stretch>
            <a:fillRect/>
          </a:stretch>
        </p:blipFill>
        <p:spPr>
          <a:xfrm>
            <a:off x="1600200" y="381000"/>
            <a:ext cx="5943600" cy="1823720"/>
          </a:xfrm>
          <a:prstGeom prst="rect">
            <a:avLst/>
          </a:prstGeom>
          <a:ln/>
        </p:spPr>
      </p:pic>
    </p:spTree>
    <p:extLst>
      <p:ext uri="{BB962C8B-B14F-4D97-AF65-F5344CB8AC3E}">
        <p14:creationId xmlns:p14="http://schemas.microsoft.com/office/powerpoint/2010/main" val="3052032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Goals</a:t>
            </a:r>
            <a:endParaRPr lang="en-US" b="1" dirty="0">
              <a:solidFill>
                <a:schemeClr val="accent6">
                  <a:lumMod val="75000"/>
                </a:schemeClr>
              </a:solidFill>
            </a:endParaRPr>
          </a:p>
        </p:txBody>
      </p:sp>
      <p:sp>
        <p:nvSpPr>
          <p:cNvPr id="3" name="Content Placeholder 2"/>
          <p:cNvSpPr>
            <a:spLocks noGrp="1"/>
          </p:cNvSpPr>
          <p:nvPr>
            <p:ph idx="1"/>
          </p:nvPr>
        </p:nvSpPr>
        <p:spPr/>
        <p:txBody>
          <a:bodyPr/>
          <a:lstStyle/>
          <a:p>
            <a:r>
              <a:rPr lang="en-US" dirty="0"/>
              <a:t>The goals of this program will be to give the students an opportunity to develop personal relationships with female IT professionals working for different successful IT companies in the country, in research, or as faculty to enhance their knowledge of the world of IT, provide support to each other and discuss ways to become successful in the IT industry.</a:t>
            </a:r>
          </a:p>
          <a:p>
            <a:endParaRPr lang="en-US" dirty="0"/>
          </a:p>
        </p:txBody>
      </p:sp>
    </p:spTree>
    <p:extLst>
      <p:ext uri="{BB962C8B-B14F-4D97-AF65-F5344CB8AC3E}">
        <p14:creationId xmlns:p14="http://schemas.microsoft.com/office/powerpoint/2010/main" val="1090851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rmAutofit fontScale="90000"/>
          </a:bodyPr>
          <a:lstStyle/>
          <a:p>
            <a:r>
              <a:rPr lang="en-US" b="1" dirty="0" smtClean="0">
                <a:solidFill>
                  <a:schemeClr val="accent6">
                    <a:lumMod val="75000"/>
                  </a:schemeClr>
                </a:solidFill>
              </a:rPr>
              <a:t/>
            </a:r>
            <a:br>
              <a:rPr lang="en-US" b="1" dirty="0" smtClean="0">
                <a:solidFill>
                  <a:schemeClr val="accent6">
                    <a:lumMod val="75000"/>
                  </a:schemeClr>
                </a:solidFill>
              </a:rPr>
            </a:br>
            <a:r>
              <a:rPr lang="en-US" b="1" dirty="0">
                <a:solidFill>
                  <a:schemeClr val="accent6">
                    <a:lumMod val="75000"/>
                  </a:schemeClr>
                </a:solidFill>
              </a:rPr>
              <a:t/>
            </a:r>
            <a:br>
              <a:rPr lang="en-US" b="1" dirty="0">
                <a:solidFill>
                  <a:schemeClr val="accent6">
                    <a:lumMod val="75000"/>
                  </a:schemeClr>
                </a:solidFill>
              </a:rPr>
            </a:br>
            <a:r>
              <a:rPr lang="en-US" b="1" dirty="0" smtClean="0">
                <a:solidFill>
                  <a:schemeClr val="accent6">
                    <a:lumMod val="75000"/>
                  </a:schemeClr>
                </a:solidFill>
              </a:rPr>
              <a:t/>
            </a:r>
            <a:br>
              <a:rPr lang="en-US" b="1" dirty="0" smtClean="0">
                <a:solidFill>
                  <a:schemeClr val="accent6">
                    <a:lumMod val="75000"/>
                  </a:schemeClr>
                </a:solidFill>
              </a:rPr>
            </a:br>
            <a:r>
              <a:rPr lang="en-US" b="1" dirty="0" smtClean="0">
                <a:solidFill>
                  <a:schemeClr val="accent6">
                    <a:lumMod val="75000"/>
                  </a:schemeClr>
                </a:solidFill>
              </a:rPr>
              <a:t/>
            </a:r>
            <a:br>
              <a:rPr lang="en-US" b="1" dirty="0" smtClean="0">
                <a:solidFill>
                  <a:schemeClr val="accent6">
                    <a:lumMod val="75000"/>
                  </a:schemeClr>
                </a:solidFill>
              </a:rPr>
            </a:br>
            <a:r>
              <a:rPr lang="en-US" b="1" dirty="0">
                <a:solidFill>
                  <a:schemeClr val="accent6">
                    <a:lumMod val="75000"/>
                  </a:schemeClr>
                </a:solidFill>
              </a:rPr>
              <a:t/>
            </a:r>
            <a:br>
              <a:rPr lang="en-US" b="1" dirty="0">
                <a:solidFill>
                  <a:schemeClr val="accent6">
                    <a:lumMod val="75000"/>
                  </a:schemeClr>
                </a:solidFill>
              </a:rPr>
            </a:br>
            <a:r>
              <a:rPr lang="en-US" b="1" dirty="0" smtClean="0">
                <a:solidFill>
                  <a:schemeClr val="accent6">
                    <a:lumMod val="75000"/>
                  </a:schemeClr>
                </a:solidFill>
              </a:rPr>
              <a:t/>
            </a:r>
            <a:br>
              <a:rPr lang="en-US" b="1" dirty="0" smtClean="0">
                <a:solidFill>
                  <a:schemeClr val="accent6">
                    <a:lumMod val="75000"/>
                  </a:schemeClr>
                </a:solidFill>
              </a:rPr>
            </a:br>
            <a:r>
              <a:rPr lang="en-US" b="1" dirty="0">
                <a:solidFill>
                  <a:schemeClr val="accent6">
                    <a:lumMod val="75000"/>
                  </a:schemeClr>
                </a:solidFill>
              </a:rPr>
              <a:t/>
            </a:r>
            <a:br>
              <a:rPr lang="en-US" b="1" dirty="0">
                <a:solidFill>
                  <a:schemeClr val="accent6">
                    <a:lumMod val="75000"/>
                  </a:schemeClr>
                </a:solidFill>
              </a:rPr>
            </a:br>
            <a:r>
              <a:rPr lang="en-US" b="1" dirty="0" smtClean="0">
                <a:solidFill>
                  <a:schemeClr val="accent6">
                    <a:lumMod val="75000"/>
                  </a:schemeClr>
                </a:solidFill>
              </a:rPr>
              <a:t/>
            </a:r>
            <a:br>
              <a:rPr lang="en-US" b="1" dirty="0" smtClean="0">
                <a:solidFill>
                  <a:schemeClr val="accent6">
                    <a:lumMod val="75000"/>
                  </a:schemeClr>
                </a:solidFill>
              </a:rPr>
            </a:br>
            <a:r>
              <a:rPr lang="en-US" b="1" dirty="0" smtClean="0">
                <a:solidFill>
                  <a:schemeClr val="accent6">
                    <a:lumMod val="75000"/>
                  </a:schemeClr>
                </a:solidFill>
              </a:rPr>
              <a:t>  Specifications</a:t>
            </a:r>
            <a:r>
              <a:rPr lang="en-US" b="1" dirty="0"/>
              <a:t/>
            </a:r>
            <a:br>
              <a:rPr lang="en-US" b="1" dirty="0"/>
            </a:br>
            <a:endParaRPr lang="en-US" dirty="0"/>
          </a:p>
        </p:txBody>
      </p:sp>
      <p:sp>
        <p:nvSpPr>
          <p:cNvPr id="3" name="Content Placeholder 2"/>
          <p:cNvSpPr>
            <a:spLocks noGrp="1"/>
          </p:cNvSpPr>
          <p:nvPr>
            <p:ph idx="1"/>
          </p:nvPr>
        </p:nvSpPr>
        <p:spPr>
          <a:xfrm>
            <a:off x="457200" y="1143000"/>
            <a:ext cx="8229600" cy="4983163"/>
          </a:xfrm>
        </p:spPr>
        <p:txBody>
          <a:bodyPr/>
          <a:lstStyle/>
          <a:p>
            <a:pPr marL="0" indent="0">
              <a:buNone/>
            </a:pPr>
            <a:endParaRPr lang="en-US" dirty="0"/>
          </a:p>
          <a:p>
            <a:r>
              <a:rPr lang="en-US" dirty="0" smtClean="0"/>
              <a:t>The </a:t>
            </a:r>
            <a:r>
              <a:rPr lang="en-US" dirty="0"/>
              <a:t>program will be based on but not limited to the following points:</a:t>
            </a:r>
          </a:p>
          <a:p>
            <a:r>
              <a:rPr lang="en-US" sz="4000" b="1" dirty="0">
                <a:solidFill>
                  <a:schemeClr val="accent6">
                    <a:lumMod val="75000"/>
                  </a:schemeClr>
                </a:solidFill>
              </a:rPr>
              <a:t>Mentor's </a:t>
            </a:r>
            <a:r>
              <a:rPr lang="en-US" sz="4000" b="1" dirty="0" smtClean="0">
                <a:solidFill>
                  <a:schemeClr val="accent6">
                    <a:lumMod val="75000"/>
                  </a:schemeClr>
                </a:solidFill>
              </a:rPr>
              <a:t>Role: </a:t>
            </a:r>
            <a:r>
              <a:rPr lang="en-US" dirty="0" smtClean="0"/>
              <a:t>A </a:t>
            </a:r>
            <a:r>
              <a:rPr lang="en-US" dirty="0"/>
              <a:t>mentor is expected to</a:t>
            </a:r>
            <a:r>
              <a:rPr lang="en-US" dirty="0" smtClean="0"/>
              <a:t>:</a:t>
            </a:r>
          </a:p>
          <a:p>
            <a:pPr lvl="0">
              <a:buFont typeface="Wingdings" pitchFamily="2" charset="2"/>
              <a:buChar char="Ø"/>
            </a:pPr>
            <a:r>
              <a:rPr lang="en-US" u="none" strike="noStrike" dirty="0" smtClean="0">
                <a:effectLst/>
              </a:rPr>
              <a:t>Meet with mentees on a monthly basis, having refreshments if possible.</a:t>
            </a:r>
          </a:p>
          <a:p>
            <a:pPr lvl="0">
              <a:buFont typeface="Wingdings" pitchFamily="2" charset="2"/>
              <a:buChar char="Ø"/>
            </a:pPr>
            <a:r>
              <a:rPr lang="en-US" u="none" strike="noStrike" dirty="0" smtClean="0">
                <a:effectLst/>
              </a:rPr>
              <a:t>Stay accessible, committed and engaged during the length of the mentorship program.</a:t>
            </a:r>
          </a:p>
          <a:p>
            <a:pPr lvl="0">
              <a:buFont typeface="Wingdings" pitchFamily="2" charset="2"/>
              <a:buChar char="Ø"/>
            </a:pPr>
            <a:r>
              <a:rPr lang="en-US" dirty="0" smtClean="0"/>
              <a:t>Listen Well.</a:t>
            </a:r>
            <a:endParaRPr lang="en-US" u="none" strike="noStrike" dirty="0" smtClean="0">
              <a:effectLst/>
            </a:endParaRPr>
          </a:p>
          <a:p>
            <a:pPr>
              <a:buFont typeface="Wingdings" pitchFamily="2" charset="2"/>
              <a:buChar char="Ø"/>
            </a:pPr>
            <a:endParaRPr lang="en-US" dirty="0"/>
          </a:p>
          <a:p>
            <a:endParaRPr lang="en-US" dirty="0"/>
          </a:p>
        </p:txBody>
      </p:sp>
    </p:spTree>
    <p:extLst>
      <p:ext uri="{BB962C8B-B14F-4D97-AF65-F5344CB8AC3E}">
        <p14:creationId xmlns:p14="http://schemas.microsoft.com/office/powerpoint/2010/main" val="3801257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lvl="0">
              <a:buFont typeface="Wingdings" pitchFamily="2" charset="2"/>
              <a:buChar char="Ø"/>
            </a:pPr>
            <a:endParaRPr lang="en-US" u="none" strike="noStrike" dirty="0" smtClean="0">
              <a:effectLst/>
            </a:endParaRPr>
          </a:p>
          <a:p>
            <a:pPr lvl="0">
              <a:buFont typeface="Wingdings" pitchFamily="2" charset="2"/>
              <a:buChar char="Ø"/>
            </a:pPr>
            <a:r>
              <a:rPr lang="en-US" u="none" strike="noStrike" dirty="0" smtClean="0">
                <a:effectLst/>
              </a:rPr>
              <a:t>encouragement through genuine positive reinforcement.</a:t>
            </a:r>
          </a:p>
          <a:p>
            <a:pPr lvl="0">
              <a:buFont typeface="Wingdings" pitchFamily="2" charset="2"/>
              <a:buChar char="Ø"/>
            </a:pPr>
            <a:r>
              <a:rPr lang="en-US" u="none" strike="noStrike" dirty="0" smtClean="0">
                <a:effectLst/>
              </a:rPr>
              <a:t>Advise the mentee by sharing professional wisdom, and making suggestions.</a:t>
            </a:r>
          </a:p>
          <a:p>
            <a:pPr lvl="0">
              <a:buFont typeface="Wingdings" pitchFamily="2" charset="2"/>
              <a:buChar char="Ø"/>
            </a:pPr>
            <a:r>
              <a:rPr lang="en-US" u="none" strike="noStrike" dirty="0" smtClean="0">
                <a:effectLst/>
              </a:rPr>
              <a:t>Introduce them to other IT employees in their companies, including CTOs or other high level roles in the department.</a:t>
            </a:r>
          </a:p>
          <a:p>
            <a:pPr lvl="0">
              <a:buFont typeface="Wingdings" pitchFamily="2" charset="2"/>
              <a:buChar char="Ø"/>
            </a:pPr>
            <a:r>
              <a:rPr lang="en-US" u="none" strike="noStrike" dirty="0" smtClean="0">
                <a:effectLst/>
              </a:rPr>
              <a:t>Answer questions regarding their background, the positions they have filled, etc.</a:t>
            </a:r>
          </a:p>
          <a:p>
            <a:pPr lvl="0">
              <a:buFont typeface="Wingdings" pitchFamily="2" charset="2"/>
              <a:buChar char="Ø"/>
            </a:pPr>
            <a:r>
              <a:rPr lang="en-US" u="none" strike="noStrike" dirty="0" smtClean="0">
                <a:effectLst/>
              </a:rPr>
              <a:t>Act as a positive "role model", offering insight on how they have become successful in IT.</a:t>
            </a:r>
          </a:p>
          <a:p>
            <a:pPr>
              <a:buFont typeface="Wingdings" pitchFamily="2" charset="2"/>
              <a:buChar char="Ø"/>
            </a:pPr>
            <a:endParaRPr lang="en-US" dirty="0"/>
          </a:p>
        </p:txBody>
      </p:sp>
    </p:spTree>
    <p:extLst>
      <p:ext uri="{BB962C8B-B14F-4D97-AF65-F5344CB8AC3E}">
        <p14:creationId xmlns:p14="http://schemas.microsoft.com/office/powerpoint/2010/main" val="3151531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lvl="0">
              <a:buFont typeface="Wingdings" pitchFamily="2" charset="2"/>
              <a:buChar char="Ø"/>
            </a:pPr>
            <a:endParaRPr lang="en-US" u="none" strike="noStrike" dirty="0" smtClean="0">
              <a:effectLst/>
            </a:endParaRPr>
          </a:p>
          <a:p>
            <a:pPr lvl="0">
              <a:buFont typeface="Wingdings" pitchFamily="2" charset="2"/>
              <a:buChar char="Ø"/>
            </a:pPr>
            <a:r>
              <a:rPr lang="en-US" u="none" strike="noStrike" dirty="0" smtClean="0">
                <a:effectLst/>
              </a:rPr>
              <a:t>Share “lessons learned” from their own experiences; their expertise as it relates to subjects currently being studied.</a:t>
            </a:r>
          </a:p>
          <a:p>
            <a:pPr lvl="0">
              <a:buFont typeface="Wingdings" pitchFamily="2" charset="2"/>
              <a:buChar char="Ø"/>
            </a:pPr>
            <a:r>
              <a:rPr lang="en-US" u="none" strike="noStrike" dirty="0" smtClean="0">
                <a:effectLst/>
              </a:rPr>
              <a:t>Be a resource and sounding board.</a:t>
            </a:r>
          </a:p>
          <a:p>
            <a:pPr lvl="0">
              <a:buFont typeface="Wingdings" pitchFamily="2" charset="2"/>
              <a:buChar char="Ø"/>
            </a:pPr>
            <a:r>
              <a:rPr lang="en-US" u="none" strike="noStrike" dirty="0" smtClean="0">
                <a:effectLst/>
              </a:rPr>
              <a:t>Coach the mentee on workplace behaviors, such as how to run a meeting, how to lead a difficult discussion, etc.</a:t>
            </a:r>
          </a:p>
          <a:p>
            <a:pPr lvl="0">
              <a:buFont typeface="Wingdings" pitchFamily="2" charset="2"/>
              <a:buChar char="Ø"/>
            </a:pPr>
            <a:r>
              <a:rPr lang="en-US" u="none" strike="noStrike" dirty="0" smtClean="0">
                <a:effectLst/>
              </a:rPr>
              <a:t>Guide them in how to tackle some of the possible challenges they might face in their study at the University.</a:t>
            </a:r>
          </a:p>
          <a:p>
            <a:endParaRPr lang="en-US" dirty="0"/>
          </a:p>
        </p:txBody>
      </p:sp>
    </p:spTree>
    <p:extLst>
      <p:ext uri="{BB962C8B-B14F-4D97-AF65-F5344CB8AC3E}">
        <p14:creationId xmlns:p14="http://schemas.microsoft.com/office/powerpoint/2010/main" val="34268133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endParaRPr lang="en-US" dirty="0" smtClean="0"/>
          </a:p>
          <a:p>
            <a:r>
              <a:rPr lang="en-US" sz="4000" b="1" dirty="0" smtClean="0">
                <a:solidFill>
                  <a:schemeClr val="accent6">
                    <a:lumMod val="75000"/>
                  </a:schemeClr>
                </a:solidFill>
              </a:rPr>
              <a:t>Mentee's Role: </a:t>
            </a:r>
            <a:r>
              <a:rPr lang="en-US" dirty="0" smtClean="0"/>
              <a:t>A </a:t>
            </a:r>
            <a:r>
              <a:rPr lang="en-US" dirty="0"/>
              <a:t>mentee is expected to be</a:t>
            </a:r>
            <a:r>
              <a:rPr lang="en-US" dirty="0" smtClean="0"/>
              <a:t>:</a:t>
            </a:r>
          </a:p>
          <a:p>
            <a:pPr lvl="0">
              <a:buFont typeface="Wingdings" pitchFamily="2" charset="2"/>
              <a:buChar char="Ø"/>
            </a:pPr>
            <a:r>
              <a:rPr lang="en-US" u="none" strike="noStrike" dirty="0" smtClean="0">
                <a:effectLst/>
              </a:rPr>
              <a:t>In control of the agenda, taking responsibility for his or her development, rather than expecting ‘quick fixes’ from a mentor.</a:t>
            </a:r>
          </a:p>
          <a:p>
            <a:pPr lvl="0">
              <a:buFont typeface="Wingdings" pitchFamily="2" charset="2"/>
              <a:buChar char="Ø"/>
            </a:pPr>
            <a:r>
              <a:rPr lang="en-US" u="none" strike="noStrike" dirty="0" smtClean="0">
                <a:effectLst/>
              </a:rPr>
              <a:t>Stay accessible, committed, and engaged during the length of the program</a:t>
            </a:r>
          </a:p>
          <a:p>
            <a:pPr lvl="0">
              <a:buFont typeface="Wingdings" pitchFamily="2" charset="2"/>
              <a:buChar char="Ø"/>
            </a:pPr>
            <a:r>
              <a:rPr lang="en-US" u="none" strike="noStrike" dirty="0" smtClean="0">
                <a:effectLst/>
              </a:rPr>
              <a:t>Committed to self-development, for example to attending planned sessions, taking the actions planned with the mentor.</a:t>
            </a:r>
          </a:p>
          <a:p>
            <a:endParaRPr lang="en-US" dirty="0"/>
          </a:p>
          <a:p>
            <a:endParaRPr lang="en-US" dirty="0"/>
          </a:p>
        </p:txBody>
      </p:sp>
    </p:spTree>
    <p:extLst>
      <p:ext uri="{BB962C8B-B14F-4D97-AF65-F5344CB8AC3E}">
        <p14:creationId xmlns:p14="http://schemas.microsoft.com/office/powerpoint/2010/main" val="2620270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buFont typeface="Wingdings" pitchFamily="2" charset="2"/>
              <a:buChar char="Ø"/>
            </a:pPr>
            <a:endParaRPr lang="en-US" u="none" strike="noStrike" dirty="0" smtClean="0">
              <a:effectLst/>
            </a:endParaRPr>
          </a:p>
          <a:p>
            <a:pPr>
              <a:buFont typeface="Wingdings" pitchFamily="2" charset="2"/>
              <a:buChar char="Ø"/>
            </a:pPr>
            <a:r>
              <a:rPr lang="en-US" u="none" strike="noStrike" dirty="0" smtClean="0">
                <a:effectLst/>
              </a:rPr>
              <a:t>Prepared to be challenged when the mentor feels that this, rather than perhaps</a:t>
            </a:r>
            <a:br>
              <a:rPr lang="en-US" u="none" strike="noStrike" dirty="0" smtClean="0">
                <a:effectLst/>
              </a:rPr>
            </a:br>
            <a:r>
              <a:rPr lang="en-US" u="none" strike="noStrike" dirty="0" smtClean="0">
                <a:effectLst/>
              </a:rPr>
              <a:t>sympathy, will be of benefit.</a:t>
            </a:r>
          </a:p>
          <a:p>
            <a:pPr>
              <a:buFont typeface="Wingdings" pitchFamily="2" charset="2"/>
              <a:buChar char="Ø"/>
            </a:pPr>
            <a:r>
              <a:rPr lang="en-US" u="none" strike="noStrike" dirty="0" smtClean="0">
                <a:effectLst/>
              </a:rPr>
              <a:t>Discuss individual development planning with their mentor</a:t>
            </a:r>
          </a:p>
          <a:p>
            <a:pPr>
              <a:buFont typeface="Wingdings" pitchFamily="2" charset="2"/>
              <a:buChar char="Ø"/>
            </a:pPr>
            <a:r>
              <a:rPr lang="en-US" u="none" strike="noStrike" dirty="0" smtClean="0">
                <a:effectLst/>
              </a:rPr>
              <a:t>Actively listen and ask questions</a:t>
            </a:r>
          </a:p>
          <a:p>
            <a:pPr>
              <a:buFont typeface="Wingdings" pitchFamily="2" charset="2"/>
              <a:buChar char="Ø"/>
            </a:pPr>
            <a:r>
              <a:rPr lang="en-US" u="none" strike="noStrike" dirty="0" smtClean="0">
                <a:effectLst/>
              </a:rPr>
              <a:t>Seek advice, opinion, feedback, and direction from his/her mentor</a:t>
            </a:r>
          </a:p>
          <a:p>
            <a:pPr>
              <a:buFont typeface="Wingdings" pitchFamily="2" charset="2"/>
              <a:buChar char="Ø"/>
            </a:pPr>
            <a:r>
              <a:rPr lang="en-US" u="none" strike="noStrike" dirty="0" smtClean="0">
                <a:effectLst/>
              </a:rPr>
              <a:t>Be open to constructive criticism/feedback and ask for it</a:t>
            </a:r>
          </a:p>
          <a:p>
            <a:pPr>
              <a:buFont typeface="Wingdings" pitchFamily="2" charset="2"/>
              <a:buChar char="Ø"/>
            </a:pPr>
            <a:r>
              <a:rPr lang="en-US" u="none" strike="noStrike" dirty="0" smtClean="0">
                <a:effectLst/>
              </a:rPr>
              <a:t>Respect the mentor’s time and resources</a:t>
            </a:r>
          </a:p>
          <a:p>
            <a:endParaRPr lang="en-US" dirty="0"/>
          </a:p>
        </p:txBody>
      </p:sp>
    </p:spTree>
    <p:extLst>
      <p:ext uri="{BB962C8B-B14F-4D97-AF65-F5344CB8AC3E}">
        <p14:creationId xmlns:p14="http://schemas.microsoft.com/office/powerpoint/2010/main" val="36463325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lvl="0">
              <a:buFont typeface="Wingdings" pitchFamily="2" charset="2"/>
              <a:buChar char="Ø"/>
            </a:pPr>
            <a:endParaRPr lang="en-US" u="none" strike="noStrike" dirty="0" smtClean="0">
              <a:effectLst/>
            </a:endParaRPr>
          </a:p>
          <a:p>
            <a:pPr lvl="0">
              <a:buFont typeface="Wingdings" pitchFamily="2" charset="2"/>
              <a:buChar char="Ø"/>
            </a:pPr>
            <a:r>
              <a:rPr lang="en-US" u="none" strike="noStrike" dirty="0" smtClean="0">
                <a:effectLst/>
              </a:rPr>
              <a:t>Be open and honest about his/her goals, expectations, challenges, and concerns</a:t>
            </a:r>
          </a:p>
          <a:p>
            <a:pPr lvl="0">
              <a:buFont typeface="Wingdings" pitchFamily="2" charset="2"/>
              <a:buChar char="Ø"/>
            </a:pPr>
            <a:r>
              <a:rPr lang="en-US" u="none" strike="noStrike" dirty="0" smtClean="0">
                <a:effectLst/>
              </a:rPr>
              <a:t>Professional in the relationship with the mentor, for example being punctual,</a:t>
            </a:r>
            <a:br>
              <a:rPr lang="en-US" u="none" strike="noStrike" dirty="0" smtClean="0">
                <a:effectLst/>
              </a:rPr>
            </a:br>
            <a:r>
              <a:rPr lang="en-US" u="none" strike="noStrike" dirty="0" smtClean="0">
                <a:effectLst/>
              </a:rPr>
              <a:t>respecting agreed ground rules, and talking openly and honestly with the mentor</a:t>
            </a:r>
          </a:p>
          <a:p>
            <a:pPr lvl="0">
              <a:buFont typeface="Wingdings" pitchFamily="2" charset="2"/>
              <a:buChar char="Ø"/>
            </a:pPr>
            <a:r>
              <a:rPr lang="en-US" u="none" strike="noStrike" dirty="0" smtClean="0">
                <a:effectLst/>
              </a:rPr>
              <a:t>Comfortably give feedback to the mentor on what is working or not working in the mentoring relationship</a:t>
            </a:r>
          </a:p>
          <a:p>
            <a:endParaRPr lang="en-US" dirty="0"/>
          </a:p>
        </p:txBody>
      </p:sp>
    </p:spTree>
    <p:extLst>
      <p:ext uri="{BB962C8B-B14F-4D97-AF65-F5344CB8AC3E}">
        <p14:creationId xmlns:p14="http://schemas.microsoft.com/office/powerpoint/2010/main" val="29967894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6">
                    <a:lumMod val="75000"/>
                  </a:schemeClr>
                </a:solidFill>
              </a:rPr>
              <a:t>Milestones</a:t>
            </a:r>
          </a:p>
        </p:txBody>
      </p:sp>
      <p:sp>
        <p:nvSpPr>
          <p:cNvPr id="3" name="Content Placeholder 2"/>
          <p:cNvSpPr>
            <a:spLocks noGrp="1"/>
          </p:cNvSpPr>
          <p:nvPr>
            <p:ph idx="1"/>
          </p:nvPr>
        </p:nvSpPr>
        <p:spPr/>
        <p:txBody>
          <a:bodyPr/>
          <a:lstStyle/>
          <a:p>
            <a:pPr lvl="0"/>
            <a:r>
              <a:rPr lang="en-US" u="none" strike="noStrike" dirty="0" smtClean="0">
                <a:effectLst/>
              </a:rPr>
              <a:t>Sense of reward by sharing your expertise with students</a:t>
            </a:r>
          </a:p>
          <a:p>
            <a:pPr lvl="0"/>
            <a:r>
              <a:rPr lang="en-US" u="none" strike="noStrike" dirty="0" smtClean="0">
                <a:effectLst/>
              </a:rPr>
              <a:t>Inspiration from new and often younger future employees and leaders in the IT industry</a:t>
            </a:r>
          </a:p>
          <a:p>
            <a:pPr lvl="0"/>
            <a:r>
              <a:rPr lang="en-US" u="none" strike="noStrike" dirty="0" smtClean="0">
                <a:effectLst/>
              </a:rPr>
              <a:t>Connection to future employee candidates</a:t>
            </a:r>
            <a:br>
              <a:rPr lang="en-US" u="none" strike="noStrike" dirty="0" smtClean="0">
                <a:effectLst/>
              </a:rPr>
            </a:br>
            <a:endParaRPr lang="en-US" u="none" strike="noStrike" dirty="0" smtClean="0">
              <a:effectLst/>
            </a:endParaRPr>
          </a:p>
          <a:p>
            <a:endParaRPr lang="en-US" dirty="0"/>
          </a:p>
        </p:txBody>
      </p:sp>
    </p:spTree>
    <p:extLst>
      <p:ext uri="{BB962C8B-B14F-4D97-AF65-F5344CB8AC3E}">
        <p14:creationId xmlns:p14="http://schemas.microsoft.com/office/powerpoint/2010/main" val="42050023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lgn="ctr">
              <a:buNone/>
            </a:pPr>
            <a:endParaRPr lang="en-US" sz="11500" b="1" dirty="0" smtClean="0">
              <a:solidFill>
                <a:schemeClr val="accent6">
                  <a:lumMod val="75000"/>
                </a:schemeClr>
              </a:solidFill>
            </a:endParaRPr>
          </a:p>
          <a:p>
            <a:pPr marL="0" indent="0" algn="ctr">
              <a:buNone/>
            </a:pPr>
            <a:r>
              <a:rPr lang="en-US" sz="11500" b="1" dirty="0" smtClean="0">
                <a:solidFill>
                  <a:schemeClr val="accent6">
                    <a:lumMod val="75000"/>
                  </a:schemeClr>
                </a:solidFill>
              </a:rPr>
              <a:t>THE END</a:t>
            </a:r>
            <a:endParaRPr lang="en-US" sz="9600" b="1" dirty="0">
              <a:solidFill>
                <a:schemeClr val="accent6">
                  <a:lumMod val="75000"/>
                </a:schemeClr>
              </a:solidFill>
            </a:endParaRPr>
          </a:p>
        </p:txBody>
      </p:sp>
    </p:spTree>
    <p:extLst>
      <p:ext uri="{BB962C8B-B14F-4D97-AF65-F5344CB8AC3E}">
        <p14:creationId xmlns:p14="http://schemas.microsoft.com/office/powerpoint/2010/main" val="25355752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lgn="ctr"/>
            <a:endParaRPr lang="en-US" sz="9600" dirty="0" smtClean="0"/>
          </a:p>
          <a:p>
            <a:pPr marL="0" indent="0" algn="ctr">
              <a:buNone/>
            </a:pPr>
            <a:r>
              <a:rPr lang="en-US" sz="11500" dirty="0" smtClean="0">
                <a:solidFill>
                  <a:schemeClr val="accent6">
                    <a:lumMod val="75000"/>
                  </a:schemeClr>
                </a:solidFill>
                <a:latin typeface="Arial Black" pitchFamily="34" charset="0"/>
              </a:rPr>
              <a:t>Q&amp;A</a:t>
            </a:r>
            <a:endParaRPr lang="en-US" sz="11500" dirty="0">
              <a:solidFill>
                <a:schemeClr val="accent6">
                  <a:lumMod val="75000"/>
                </a:schemeClr>
              </a:solidFill>
              <a:latin typeface="Arial Black" pitchFamily="34" charset="0"/>
            </a:endParaRPr>
          </a:p>
        </p:txBody>
      </p:sp>
    </p:spTree>
    <p:extLst>
      <p:ext uri="{BB962C8B-B14F-4D97-AF65-F5344CB8AC3E}">
        <p14:creationId xmlns:p14="http://schemas.microsoft.com/office/powerpoint/2010/main" val="2597148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solidFill>
                  <a:schemeClr val="accent6">
                    <a:lumMod val="75000"/>
                  </a:schemeClr>
                </a:solidFill>
              </a:rPr>
              <a:t>BACKGROUND</a:t>
            </a:r>
          </a:p>
        </p:txBody>
      </p:sp>
      <p:sp>
        <p:nvSpPr>
          <p:cNvPr id="3" name="Content Placeholder 2"/>
          <p:cNvSpPr>
            <a:spLocks noGrp="1"/>
          </p:cNvSpPr>
          <p:nvPr>
            <p:ph idx="1"/>
          </p:nvPr>
        </p:nvSpPr>
        <p:spPr/>
        <p:txBody>
          <a:bodyPr/>
          <a:lstStyle/>
          <a:p>
            <a:r>
              <a:rPr lang="en-US" dirty="0"/>
              <a:t>This Group is initiated under the GAMCHIX PROJECT of women Engineers in the Gambia. </a:t>
            </a:r>
            <a:endParaRPr lang="en-US" dirty="0" smtClean="0"/>
          </a:p>
          <a:p>
            <a:r>
              <a:rPr lang="en-US" dirty="0"/>
              <a:t>GamChix is an association of professional female ICT engineers and managers drawn from different Ministerial sectors, the Regulator, Banks, ISPs and Universities</a:t>
            </a:r>
            <a:r>
              <a:rPr lang="en-US" dirty="0" smtClean="0"/>
              <a:t>.</a:t>
            </a:r>
          </a:p>
          <a:p>
            <a:endParaRPr lang="en-US" dirty="0"/>
          </a:p>
        </p:txBody>
      </p:sp>
    </p:spTree>
    <p:extLst>
      <p:ext uri="{BB962C8B-B14F-4D97-AF65-F5344CB8AC3E}">
        <p14:creationId xmlns:p14="http://schemas.microsoft.com/office/powerpoint/2010/main" val="12923589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Cont.</a:t>
            </a:r>
            <a:endParaRPr lang="en-US" b="1"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US" dirty="0"/>
              <a:t>The GamChix Group was formed following a successful Regional Training on African Female Network Engineers called AFCHIX which was organised and coordinated in the Gambia by the Internet Society Gambia Chapter in July 2017, in partnership with:  AFNOG, NSRC, AFRINIC, SenChix of Senegal (also Association of Women Engineers in Senegal), MOICI, PURA, GAMTEL, QCELL among other </a:t>
            </a:r>
            <a:r>
              <a:rPr lang="en-US" dirty="0" smtClean="0"/>
              <a:t>stakeholders.</a:t>
            </a:r>
            <a:endParaRPr lang="en-US" dirty="0"/>
          </a:p>
        </p:txBody>
      </p:sp>
    </p:spTree>
    <p:extLst>
      <p:ext uri="{BB962C8B-B14F-4D97-AF65-F5344CB8AC3E}">
        <p14:creationId xmlns:p14="http://schemas.microsoft.com/office/powerpoint/2010/main" val="846482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Cont.</a:t>
            </a:r>
            <a:endParaRPr lang="en-US" b="1"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US" dirty="0"/>
              <a:t>The purpose of this group is to provide mentorship for the University of The Gambia ICT students and draw a report and presentation to GamChix. </a:t>
            </a:r>
            <a:endParaRPr lang="en-US" dirty="0" smtClean="0"/>
          </a:p>
          <a:p>
            <a:r>
              <a:rPr lang="en-US" dirty="0"/>
              <a:t>The results of the research presentation will</a:t>
            </a:r>
          </a:p>
          <a:p>
            <a:r>
              <a:rPr lang="en-US" dirty="0"/>
              <a:t>further be shared with other faculties at the said University and expanded to other </a:t>
            </a:r>
            <a:r>
              <a:rPr lang="en-US" dirty="0" smtClean="0"/>
              <a:t>Universities or </a:t>
            </a:r>
            <a:r>
              <a:rPr lang="en-US" dirty="0"/>
              <a:t>Secondary Schools.</a:t>
            </a:r>
          </a:p>
        </p:txBody>
      </p:sp>
    </p:spTree>
    <p:extLst>
      <p:ext uri="{BB962C8B-B14F-4D97-AF65-F5344CB8AC3E}">
        <p14:creationId xmlns:p14="http://schemas.microsoft.com/office/powerpoint/2010/main" val="29389897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Members of the WG</a:t>
            </a:r>
            <a:endParaRPr lang="en-US" b="1" dirty="0">
              <a:solidFill>
                <a:schemeClr val="accent6">
                  <a:lumMod val="75000"/>
                </a:schemeClr>
              </a:solidFill>
            </a:endParaRPr>
          </a:p>
        </p:txBody>
      </p:sp>
      <p:sp>
        <p:nvSpPr>
          <p:cNvPr id="3" name="Content Placeholder 2"/>
          <p:cNvSpPr>
            <a:spLocks noGrp="1"/>
          </p:cNvSpPr>
          <p:nvPr>
            <p:ph idx="1"/>
          </p:nvPr>
        </p:nvSpPr>
        <p:spPr/>
        <p:txBody>
          <a:bodyPr/>
          <a:lstStyle/>
          <a:p>
            <a:r>
              <a:rPr lang="en-US" dirty="0"/>
              <a:t>CHAIRPERSON OF GROUP</a:t>
            </a:r>
            <a:r>
              <a:rPr lang="en-US" dirty="0" smtClean="0"/>
              <a:t>:</a:t>
            </a:r>
          </a:p>
          <a:p>
            <a:pPr marL="0" indent="0">
              <a:buNone/>
            </a:pPr>
            <a:r>
              <a:rPr lang="en-US" dirty="0"/>
              <a:t/>
            </a:r>
            <a:br>
              <a:rPr lang="en-US" dirty="0"/>
            </a:br>
            <a:r>
              <a:rPr lang="en-US" dirty="0" smtClean="0"/>
              <a:t>    NAME</a:t>
            </a:r>
            <a:r>
              <a:rPr lang="en-US" dirty="0"/>
              <a:t>: Miss Fatou S. Secka</a:t>
            </a:r>
            <a:br>
              <a:rPr lang="en-US" dirty="0"/>
            </a:br>
            <a:r>
              <a:rPr lang="en-US" dirty="0" smtClean="0"/>
              <a:t>    PROFESSION</a:t>
            </a:r>
            <a:r>
              <a:rPr lang="en-US" dirty="0"/>
              <a:t>: Network Manager </a:t>
            </a:r>
            <a:r>
              <a:rPr lang="en-US" dirty="0" smtClean="0"/>
              <a:t>Unique Solutions</a:t>
            </a:r>
            <a:r>
              <a:rPr lang="en-US" dirty="0"/>
              <a:t/>
            </a:r>
            <a:br>
              <a:rPr lang="en-US" dirty="0"/>
            </a:br>
            <a:r>
              <a:rPr lang="en-US" dirty="0" smtClean="0"/>
              <a:t>    CONTACT: 9701488</a:t>
            </a:r>
            <a:endParaRPr lang="en-US" dirty="0"/>
          </a:p>
        </p:txBody>
      </p:sp>
    </p:spTree>
    <p:extLst>
      <p:ext uri="{BB962C8B-B14F-4D97-AF65-F5344CB8AC3E}">
        <p14:creationId xmlns:p14="http://schemas.microsoft.com/office/powerpoint/2010/main" val="3630225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Members Cont.</a:t>
            </a:r>
            <a:endParaRPr lang="en-US" b="1" dirty="0">
              <a:solidFill>
                <a:schemeClr val="accent6">
                  <a:lumMod val="75000"/>
                </a:schemeClr>
              </a:solidFill>
            </a:endParaRPr>
          </a:p>
        </p:txBody>
      </p:sp>
      <p:sp>
        <p:nvSpPr>
          <p:cNvPr id="3" name="Content Placeholder 2"/>
          <p:cNvSpPr>
            <a:spLocks noGrp="1"/>
          </p:cNvSpPr>
          <p:nvPr>
            <p:ph idx="1"/>
          </p:nvPr>
        </p:nvSpPr>
        <p:spPr/>
        <p:txBody>
          <a:bodyPr/>
          <a:lstStyle/>
          <a:p>
            <a:r>
              <a:rPr lang="en-US" dirty="0"/>
              <a:t>ASSISTANT CHAIRPERSON</a:t>
            </a:r>
            <a:br>
              <a:rPr lang="en-US" dirty="0"/>
            </a:br>
            <a:r>
              <a:rPr lang="en-US" dirty="0" smtClean="0"/>
              <a:t> NAME</a:t>
            </a:r>
            <a:r>
              <a:rPr lang="en-US" dirty="0"/>
              <a:t>: </a:t>
            </a:r>
            <a:r>
              <a:rPr lang="en-US" dirty="0" smtClean="0"/>
              <a:t>Mrs. </a:t>
            </a:r>
            <a:r>
              <a:rPr lang="en-US" dirty="0"/>
              <a:t>Sally Cham</a:t>
            </a:r>
            <a:br>
              <a:rPr lang="en-US" dirty="0"/>
            </a:br>
            <a:r>
              <a:rPr lang="en-US" dirty="0" smtClean="0"/>
              <a:t> PROFESSION</a:t>
            </a:r>
            <a:r>
              <a:rPr lang="en-US" dirty="0"/>
              <a:t>: </a:t>
            </a:r>
            <a:r>
              <a:rPr lang="en-US" dirty="0" smtClean="0"/>
              <a:t>Network &amp; Systems Manager GAMTEL</a:t>
            </a:r>
            <a:r>
              <a:rPr lang="en-US" dirty="0"/>
              <a:t/>
            </a:r>
            <a:br>
              <a:rPr lang="en-US" dirty="0"/>
            </a:br>
            <a:r>
              <a:rPr lang="en-US" dirty="0" smtClean="0"/>
              <a:t> CONTACT: 9800101</a:t>
            </a:r>
            <a:endParaRPr lang="en-US" dirty="0"/>
          </a:p>
        </p:txBody>
      </p:sp>
    </p:spTree>
    <p:extLst>
      <p:ext uri="{BB962C8B-B14F-4D97-AF65-F5344CB8AC3E}">
        <p14:creationId xmlns:p14="http://schemas.microsoft.com/office/powerpoint/2010/main" val="1559159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Members Cont.</a:t>
            </a:r>
            <a:endParaRPr lang="en-US" b="1"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US" dirty="0" smtClean="0"/>
              <a:t>Fatou </a:t>
            </a:r>
            <a:r>
              <a:rPr lang="en-US" dirty="0"/>
              <a:t>Ceesay </a:t>
            </a:r>
            <a:r>
              <a:rPr lang="en-US" dirty="0" smtClean="0"/>
              <a:t>– Secretary/ITCA President</a:t>
            </a:r>
            <a:endParaRPr lang="en-US" u="none" strike="noStrike" dirty="0" smtClean="0">
              <a:effectLst/>
            </a:endParaRPr>
          </a:p>
          <a:p>
            <a:pPr lvl="0"/>
            <a:r>
              <a:rPr lang="en-US" dirty="0"/>
              <a:t>Binta </a:t>
            </a:r>
            <a:r>
              <a:rPr lang="en-US" dirty="0" smtClean="0"/>
              <a:t>Joof - GAMTEL</a:t>
            </a:r>
            <a:endParaRPr lang="en-US" u="none" strike="noStrike" dirty="0" smtClean="0">
              <a:effectLst/>
            </a:endParaRPr>
          </a:p>
          <a:p>
            <a:pPr lvl="0"/>
            <a:r>
              <a:rPr lang="en-US" dirty="0"/>
              <a:t>Sunn </a:t>
            </a:r>
            <a:r>
              <a:rPr lang="en-US" dirty="0" smtClean="0"/>
              <a:t>Faye - PURA</a:t>
            </a:r>
            <a:endParaRPr lang="en-US" u="none" strike="noStrike" dirty="0" smtClean="0">
              <a:effectLst/>
            </a:endParaRPr>
          </a:p>
          <a:p>
            <a:pPr lvl="0"/>
            <a:r>
              <a:rPr lang="en-US" dirty="0"/>
              <a:t>Adama </a:t>
            </a:r>
            <a:r>
              <a:rPr lang="en-US" dirty="0" smtClean="0"/>
              <a:t>Jallow - SSHFC</a:t>
            </a:r>
            <a:endParaRPr lang="en-US" u="none" strike="noStrike" dirty="0" smtClean="0">
              <a:effectLst/>
            </a:endParaRPr>
          </a:p>
          <a:p>
            <a:pPr lvl="0"/>
            <a:r>
              <a:rPr lang="en-US" dirty="0"/>
              <a:t>Alagie </a:t>
            </a:r>
            <a:r>
              <a:rPr lang="en-US" dirty="0" smtClean="0"/>
              <a:t>Ceesay - GPA</a:t>
            </a:r>
            <a:endParaRPr lang="en-US" u="none" strike="noStrike" dirty="0" smtClean="0">
              <a:effectLst/>
            </a:endParaRPr>
          </a:p>
          <a:p>
            <a:pPr lvl="0"/>
            <a:r>
              <a:rPr lang="en-US" dirty="0"/>
              <a:t>Amie </a:t>
            </a:r>
            <a:r>
              <a:rPr lang="en-US" dirty="0" smtClean="0"/>
              <a:t>Njie - MOICI</a:t>
            </a:r>
            <a:endParaRPr lang="en-US" u="none" strike="noStrike" dirty="0" smtClean="0">
              <a:effectLst/>
            </a:endParaRPr>
          </a:p>
          <a:p>
            <a:pPr lvl="0"/>
            <a:r>
              <a:rPr lang="en-US" dirty="0"/>
              <a:t>Aji Alima </a:t>
            </a:r>
            <a:r>
              <a:rPr lang="en-US" dirty="0" smtClean="0"/>
              <a:t>Jah - AGD</a:t>
            </a:r>
            <a:r>
              <a:rPr lang="en-US" dirty="0"/>
              <a:t/>
            </a:r>
            <a:br>
              <a:rPr lang="en-US" dirty="0"/>
            </a:br>
            <a:endParaRPr lang="en-US" u="none" strike="noStrike" dirty="0" smtClean="0">
              <a:effectLst/>
            </a:endParaRPr>
          </a:p>
          <a:p>
            <a:endParaRPr lang="en-US" dirty="0"/>
          </a:p>
        </p:txBody>
      </p:sp>
    </p:spTree>
    <p:extLst>
      <p:ext uri="{BB962C8B-B14F-4D97-AF65-F5344CB8AC3E}">
        <p14:creationId xmlns:p14="http://schemas.microsoft.com/office/powerpoint/2010/main" val="1758099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solidFill>
                  <a:schemeClr val="accent6">
                    <a:lumMod val="75000"/>
                  </a:schemeClr>
                </a:solidFill>
              </a:rPr>
              <a:t>Overview</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The mission of GamChix is to empower, connect and support the next generation of women leaders in science, technology, engineering and mathematics (STEM) by providing them access and opportunity to advance their careers, pursue their dreams, and become role models for women and girls in their communities.</a:t>
            </a:r>
          </a:p>
          <a:p>
            <a:endParaRPr lang="en-US" dirty="0"/>
          </a:p>
        </p:txBody>
      </p:sp>
    </p:spTree>
    <p:extLst>
      <p:ext uri="{BB962C8B-B14F-4D97-AF65-F5344CB8AC3E}">
        <p14:creationId xmlns:p14="http://schemas.microsoft.com/office/powerpoint/2010/main" val="1804285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Cont.</a:t>
            </a:r>
            <a:endParaRPr lang="en-US" b="1" dirty="0">
              <a:solidFill>
                <a:schemeClr val="accent6">
                  <a:lumMod val="75000"/>
                </a:schemeClr>
              </a:solidFill>
            </a:endParaRPr>
          </a:p>
        </p:txBody>
      </p:sp>
      <p:sp>
        <p:nvSpPr>
          <p:cNvPr id="3" name="Content Placeholder 2"/>
          <p:cNvSpPr>
            <a:spLocks noGrp="1"/>
          </p:cNvSpPr>
          <p:nvPr>
            <p:ph idx="1"/>
          </p:nvPr>
        </p:nvSpPr>
        <p:spPr/>
        <p:txBody>
          <a:bodyPr/>
          <a:lstStyle/>
          <a:p>
            <a:r>
              <a:rPr lang="en-US" dirty="0"/>
              <a:t>It is in this regard that we at GamChix deem it great to collaborate with the University of the Gambia IT association to provide mentorship to the future of our IT industry.</a:t>
            </a:r>
          </a:p>
        </p:txBody>
      </p:sp>
    </p:spTree>
    <p:extLst>
      <p:ext uri="{BB962C8B-B14F-4D97-AF65-F5344CB8AC3E}">
        <p14:creationId xmlns:p14="http://schemas.microsoft.com/office/powerpoint/2010/main" val="22052453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813</TotalTime>
  <Words>716</Words>
  <Application>Microsoft Office PowerPoint</Application>
  <PresentationFormat>On-screen Show (4:3)</PresentationFormat>
  <Paragraphs>74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   UTG MENTORING PROGRAM </vt:lpstr>
      <vt:lpstr> BACKGROUND</vt:lpstr>
      <vt:lpstr>Cont.</vt:lpstr>
      <vt:lpstr>Cont.</vt:lpstr>
      <vt:lpstr>Members of the WG</vt:lpstr>
      <vt:lpstr>Members Cont.</vt:lpstr>
      <vt:lpstr>Members Cont.</vt:lpstr>
      <vt:lpstr> Overview </vt:lpstr>
      <vt:lpstr>Cont.</vt:lpstr>
      <vt:lpstr>Goals</vt:lpstr>
      <vt:lpstr>          Specifications </vt:lpstr>
      <vt:lpstr>PowerPoint Presentation</vt:lpstr>
      <vt:lpstr>PowerPoint Presentation</vt:lpstr>
      <vt:lpstr>PowerPoint Presentation</vt:lpstr>
      <vt:lpstr>PowerPoint Presentation</vt:lpstr>
      <vt:lpstr>PowerPoint Presentation</vt:lpstr>
      <vt:lpstr>Milestones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UTG MENTORING PROGRAM</dc:title>
  <dc:creator>Seckabaye</dc:creator>
  <cp:lastModifiedBy>Seckabaye</cp:lastModifiedBy>
  <cp:revision>7</cp:revision>
  <dcterms:created xsi:type="dcterms:W3CDTF">2018-02-09T18:06:59Z</dcterms:created>
  <dcterms:modified xsi:type="dcterms:W3CDTF">2018-02-10T07:40:35Z</dcterms:modified>
</cp:coreProperties>
</file>