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78" r:id="rId2"/>
    <p:sldId id="256" r:id="rId3"/>
    <p:sldId id="257" r:id="rId4"/>
    <p:sldId id="283" r:id="rId5"/>
    <p:sldId id="279" r:id="rId6"/>
    <p:sldId id="291" r:id="rId7"/>
    <p:sldId id="262" r:id="rId8"/>
    <p:sldId id="282" r:id="rId9"/>
    <p:sldId id="292" r:id="rId10"/>
    <p:sldId id="261" r:id="rId11"/>
    <p:sldId id="265" r:id="rId12"/>
    <p:sldId id="263" r:id="rId13"/>
    <p:sldId id="264" r:id="rId14"/>
    <p:sldId id="266" r:id="rId15"/>
    <p:sldId id="269" r:id="rId16"/>
    <p:sldId id="271" r:id="rId17"/>
    <p:sldId id="267" r:id="rId18"/>
    <p:sldId id="289" r:id="rId19"/>
    <p:sldId id="274" r:id="rId20"/>
    <p:sldId id="275" r:id="rId21"/>
    <p:sldId id="285" r:id="rId22"/>
    <p:sldId id="273" r:id="rId23"/>
    <p:sldId id="293" r:id="rId24"/>
    <p:sldId id="294" r:id="rId25"/>
    <p:sldId id="277" r:id="rId26"/>
    <p:sldId id="296" r:id="rId27"/>
    <p:sldId id="286" r:id="rId28"/>
    <p:sldId id="298" r:id="rId29"/>
    <p:sldId id="299" r:id="rId30"/>
    <p:sldId id="300" r:id="rId31"/>
    <p:sldId id="301" r:id="rId32"/>
    <p:sldId id="303" r:id="rId33"/>
    <p:sldId id="302" r:id="rId34"/>
    <p:sldId id="290" r:id="rId35"/>
    <p:sldId id="304" r:id="rId36"/>
    <p:sldId id="305" r:id="rId37"/>
    <p:sldId id="306" r:id="rId38"/>
    <p:sldId id="307" r:id="rId39"/>
    <p:sldId id="308" r:id="rId40"/>
    <p:sldId id="309" r:id="rId41"/>
    <p:sldId id="310" r:id="rId42"/>
    <p:sldId id="31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5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184533359662299E-2"/>
          <c:y val="9.9458070983303504E-2"/>
          <c:w val="0.92643929109174805"/>
          <c:h val="0.75461989065033896"/>
        </c:manualLayout>
      </c:layout>
      <c:barChart>
        <c:barDir val="col"/>
        <c:grouping val="clustered"/>
        <c:varyColors val="1"/>
        <c:ser>
          <c:idx val="0"/>
          <c:order val="0"/>
          <c:tx>
            <c:strRef>
              <c:f>Sheet1!$B$1</c:f>
              <c:strCache>
                <c:ptCount val="1"/>
                <c:pt idx="0">
                  <c:v>2017 Q1</c:v>
                </c:pt>
              </c:strCache>
            </c:strRef>
          </c:tx>
          <c:invertIfNegative val="0"/>
          <c:dPt>
            <c:idx val="0"/>
            <c:invertIfNegative val="0"/>
            <c:bubble3D val="0"/>
            <c:spPr>
              <a:solidFill>
                <a:srgbClr val="414141"/>
              </a:solidFill>
              <a:ln>
                <a:noFill/>
              </a:ln>
              <a:effectLst/>
            </c:spPr>
            <c:extLst xmlns:c16r2="http://schemas.microsoft.com/office/drawing/2015/06/chart">
              <c:ext xmlns:c16="http://schemas.microsoft.com/office/drawing/2014/chart" uri="{C3380CC4-5D6E-409C-BE32-E72D297353CC}">
                <c16:uniqueId val="{00000001-E2A5-5D4F-B5BA-5A5B63DF1F34}"/>
              </c:ext>
            </c:extLst>
          </c:dPt>
          <c:dPt>
            <c:idx val="1"/>
            <c:invertIfNegative val="0"/>
            <c:bubble3D val="0"/>
            <c:spPr>
              <a:solidFill>
                <a:srgbClr val="FDCC0B"/>
              </a:solidFill>
              <a:ln>
                <a:noFill/>
              </a:ln>
              <a:effectLst/>
            </c:spPr>
            <c:extLst xmlns:c16r2="http://schemas.microsoft.com/office/drawing/2015/06/chart">
              <c:ext xmlns:c16="http://schemas.microsoft.com/office/drawing/2014/chart" uri="{C3380CC4-5D6E-409C-BE32-E72D297353CC}">
                <c16:uniqueId val="{00000003-E2A5-5D4F-B5BA-5A5B63DF1F34}"/>
              </c:ext>
            </c:extLst>
          </c:dPt>
          <c:dPt>
            <c:idx val="2"/>
            <c:invertIfNegative val="0"/>
            <c:bubble3D val="0"/>
            <c:spPr>
              <a:solidFill>
                <a:srgbClr val="96CBDD"/>
              </a:solidFill>
              <a:ln>
                <a:noFill/>
              </a:ln>
              <a:effectLst/>
            </c:spPr>
            <c:extLst xmlns:c16r2="http://schemas.microsoft.com/office/drawing/2015/06/chart">
              <c:ext xmlns:c16="http://schemas.microsoft.com/office/drawing/2014/chart" uri="{C3380CC4-5D6E-409C-BE32-E72D297353CC}">
                <c16:uniqueId val="{00000005-E2A5-5D4F-B5BA-5A5B63DF1F34}"/>
              </c:ext>
            </c:extLst>
          </c:dPt>
          <c:dPt>
            <c:idx val="3"/>
            <c:invertIfNegative val="0"/>
            <c:bubble3D val="0"/>
            <c:spPr>
              <a:solidFill>
                <a:schemeClr val="tx2"/>
              </a:solidFill>
              <a:ln>
                <a:noFill/>
              </a:ln>
              <a:effectLst/>
            </c:spPr>
            <c:extLst xmlns:c16r2="http://schemas.microsoft.com/office/drawing/2015/06/chart">
              <c:ext xmlns:c16="http://schemas.microsoft.com/office/drawing/2014/chart" uri="{C3380CC4-5D6E-409C-BE32-E72D297353CC}">
                <c16:uniqueId val="{00000007-E2A5-5D4F-B5BA-5A5B63DF1F34}"/>
              </c:ext>
            </c:extLst>
          </c:dPt>
          <c:dPt>
            <c:idx val="4"/>
            <c:invertIfNegative val="0"/>
            <c:bubble3D val="0"/>
            <c:spPr>
              <a:solidFill>
                <a:srgbClr val="4FB948"/>
              </a:solidFill>
              <a:ln>
                <a:noFill/>
              </a:ln>
              <a:effectLst/>
            </c:spPr>
            <c:extLst xmlns:c16r2="http://schemas.microsoft.com/office/drawing/2015/06/chart">
              <c:ext xmlns:c16="http://schemas.microsoft.com/office/drawing/2014/chart" uri="{C3380CC4-5D6E-409C-BE32-E72D297353CC}">
                <c16:uniqueId val="{00000009-E2A5-5D4F-B5BA-5A5B63DF1F34}"/>
              </c:ext>
            </c:extLst>
          </c:dPt>
          <c:dLbls>
            <c:dLbl>
              <c:idx val="2"/>
              <c:numFmt formatCode="0.00" sourceLinked="0"/>
              <c:spPr>
                <a:noFill/>
                <a:ln>
                  <a:noFill/>
                </a:ln>
                <a:effectLst/>
              </c:spPr>
              <c:txPr>
                <a:bodyPr rot="0" spcFirstLastPara="1" vertOverflow="ellipsis" vert="horz" wrap="square" anchor="ctr" anchorCtr="1"/>
                <a:lstStyle/>
                <a:p>
                  <a:pPr>
                    <a:defRPr sz="1600" b="1" i="0" u="none" strike="noStrike" kern="1200" baseline="0">
                      <a:solidFill>
                        <a:srgbClr val="96CBDD"/>
                      </a:solidFill>
                      <a:latin typeface="Century Gothic" charset="0"/>
                      <a:ea typeface="Century Gothic" charset="0"/>
                      <a:cs typeface="Century Gothic" charset="0"/>
                    </a:defRPr>
                  </a:pPr>
                  <a:endParaRPr lang="en-US"/>
                </a:p>
              </c:txPr>
              <c:dLblPos val="inEnd"/>
              <c:showLegendKey val="0"/>
              <c:showVal val="1"/>
              <c:showCatName val="0"/>
              <c:showSerName val="0"/>
              <c:showPercent val="0"/>
              <c:showBubbleSize val="0"/>
            </c:dLbl>
            <c:numFmt formatCode="0.00" sourceLinked="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entury Gothic" charset="0"/>
                    <a:ea typeface="Century Gothic" charset="0"/>
                    <a:cs typeface="Century Gothic"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AFRINIC</c:v>
                </c:pt>
                <c:pt idx="1">
                  <c:v>APNIC</c:v>
                </c:pt>
                <c:pt idx="2">
                  <c:v>ARIN</c:v>
                </c:pt>
                <c:pt idx="3">
                  <c:v>LACNIC</c:v>
                </c:pt>
                <c:pt idx="4">
                  <c:v>RIPE NCC</c:v>
                </c:pt>
              </c:strCache>
            </c:strRef>
          </c:cat>
          <c:val>
            <c:numRef>
              <c:f>Sheet1!$B$2:$B$6</c:f>
              <c:numCache>
                <c:formatCode>General</c:formatCode>
                <c:ptCount val="5"/>
                <c:pt idx="0">
                  <c:v>0.76</c:v>
                </c:pt>
                <c:pt idx="1">
                  <c:v>0.33</c:v>
                </c:pt>
                <c:pt idx="2">
                  <c:v>0</c:v>
                </c:pt>
                <c:pt idx="3">
                  <c:v>0.22</c:v>
                </c:pt>
                <c:pt idx="4">
                  <c:v>0.66</c:v>
                </c:pt>
              </c:numCache>
            </c:numRef>
          </c:val>
          <c:extLst xmlns:c16r2="http://schemas.microsoft.com/office/drawing/2015/06/chart">
            <c:ext xmlns:c16="http://schemas.microsoft.com/office/drawing/2014/chart" uri="{C3380CC4-5D6E-409C-BE32-E72D297353CC}">
              <c16:uniqueId val="{0000000A-E2A5-5D4F-B5BA-5A5B63DF1F34}"/>
            </c:ext>
          </c:extLst>
        </c:ser>
        <c:dLbls>
          <c:dLblPos val="inEnd"/>
          <c:showLegendKey val="0"/>
          <c:showVal val="1"/>
          <c:showCatName val="0"/>
          <c:showSerName val="0"/>
          <c:showPercent val="0"/>
          <c:showBubbleSize val="0"/>
        </c:dLbls>
        <c:gapWidth val="18"/>
        <c:overlap val="-27"/>
        <c:axId val="37031936"/>
        <c:axId val="37033472"/>
      </c:barChart>
      <c:catAx>
        <c:axId val="37031936"/>
        <c:scaling>
          <c:orientation val="minMax"/>
        </c:scaling>
        <c:delete val="1"/>
        <c:axPos val="b"/>
        <c:numFmt formatCode="General" sourceLinked="1"/>
        <c:majorTickMark val="none"/>
        <c:minorTickMark val="none"/>
        <c:tickLblPos val="nextTo"/>
        <c:crossAx val="37033472"/>
        <c:crosses val="autoZero"/>
        <c:auto val="1"/>
        <c:lblAlgn val="ctr"/>
        <c:lblOffset val="100"/>
        <c:noMultiLvlLbl val="0"/>
      </c:catAx>
      <c:valAx>
        <c:axId val="37033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Century Gothic" charset="0"/>
                <a:ea typeface="Century Gothic" charset="0"/>
                <a:cs typeface="Century Gothic" charset="0"/>
              </a:defRPr>
            </a:pPr>
            <a:endParaRPr lang="en-US"/>
          </a:p>
        </c:txPr>
        <c:crossAx val="37031936"/>
        <c:crosses val="autoZero"/>
        <c:crossBetween val="between"/>
        <c:majorUnit val="0.3"/>
      </c:valAx>
      <c:spPr>
        <a:noFill/>
        <a:ln>
          <a:noFill/>
        </a:ln>
        <a:effectLst/>
      </c:spPr>
    </c:plotArea>
    <c:legend>
      <c:legendPos val="b"/>
      <c:layout>
        <c:manualLayout>
          <c:xMode val="edge"/>
          <c:yMode val="edge"/>
          <c:x val="0.220984005134154"/>
          <c:y val="2.2662705211337901E-3"/>
          <c:w val="0.58311035963764701"/>
          <c:h val="5.4157158611627197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entury Gothic" charset="0"/>
              <a:ea typeface="Century Gothic" charset="0"/>
              <a:cs typeface="Century Gothic" charset="0"/>
            </a:defRPr>
          </a:pPr>
          <a:endParaRPr lang="en-US"/>
        </a:p>
      </c:txPr>
    </c:legend>
    <c:plotVisOnly val="1"/>
    <c:dispBlanksAs val="gap"/>
    <c:showDLblsOverMax val="0"/>
  </c:chart>
  <c:spPr>
    <a:noFill/>
    <a:ln>
      <a:noFill/>
    </a:ln>
    <a:effectLst/>
  </c:spPr>
  <c:txPr>
    <a:bodyPr/>
    <a:lstStyle/>
    <a:p>
      <a:pPr>
        <a:defRPr b="1">
          <a:latin typeface="Century Gothic" charset="0"/>
          <a:ea typeface="Century Gothic" charset="0"/>
          <a:cs typeface="Century Gothic"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Total</c:v>
                </c:pt>
              </c:strCache>
            </c:strRef>
          </c:tx>
          <c:explosion val="3"/>
          <c:dPt>
            <c:idx val="0"/>
            <c:bubble3D val="0"/>
            <c:spPr>
              <a:solidFill>
                <a:srgbClr val="414141"/>
              </a:solidFill>
              <a:ln w="19050">
                <a:solidFill>
                  <a:schemeClr val="lt1"/>
                </a:solidFill>
              </a:ln>
              <a:effectLst/>
            </c:spPr>
            <c:extLst xmlns:c16r2="http://schemas.microsoft.com/office/drawing/2015/06/chart">
              <c:ext xmlns:c16="http://schemas.microsoft.com/office/drawing/2014/chart" uri="{C3380CC4-5D6E-409C-BE32-E72D297353CC}">
                <c16:uniqueId val="{00000001-51A8-FB4E-9B51-D3132B3B63E4}"/>
              </c:ext>
            </c:extLst>
          </c:dPt>
          <c:dPt>
            <c:idx val="1"/>
            <c:bubble3D val="0"/>
            <c:spPr>
              <a:solidFill>
                <a:srgbClr val="70BF43"/>
              </a:solidFill>
              <a:ln w="19050">
                <a:solidFill>
                  <a:schemeClr val="lt1"/>
                </a:solidFill>
              </a:ln>
              <a:effectLst/>
            </c:spPr>
            <c:extLst xmlns:c16r2="http://schemas.microsoft.com/office/drawing/2015/06/chart">
              <c:ext xmlns:c16="http://schemas.microsoft.com/office/drawing/2014/chart" uri="{C3380CC4-5D6E-409C-BE32-E72D297353CC}">
                <c16:uniqueId val="{00000003-51A8-FB4E-9B51-D3132B3B63E4}"/>
              </c:ext>
            </c:extLst>
          </c:dPt>
          <c:dPt>
            <c:idx val="2"/>
            <c:bubble3D val="0"/>
            <c:spPr>
              <a:solidFill>
                <a:srgbClr val="96CBDD"/>
              </a:solidFill>
              <a:ln w="19050">
                <a:solidFill>
                  <a:schemeClr val="lt1"/>
                </a:solidFill>
              </a:ln>
              <a:effectLst/>
            </c:spPr>
            <c:extLst xmlns:c16r2="http://schemas.microsoft.com/office/drawing/2015/06/chart">
              <c:ext xmlns:c16="http://schemas.microsoft.com/office/drawing/2014/chart" uri="{C3380CC4-5D6E-409C-BE32-E72D297353CC}">
                <c16:uniqueId val="{00000005-51A8-FB4E-9B51-D3132B3B63E4}"/>
              </c:ext>
            </c:extLst>
          </c:dPt>
          <c:dPt>
            <c:idx val="3"/>
            <c:bubble3D val="0"/>
            <c:spPr>
              <a:solidFill>
                <a:srgbClr val="C01E2E"/>
              </a:solidFill>
              <a:ln w="19050">
                <a:solidFill>
                  <a:schemeClr val="lt1"/>
                </a:solidFill>
              </a:ln>
              <a:effectLst/>
            </c:spPr>
            <c:extLst xmlns:c16r2="http://schemas.microsoft.com/office/drawing/2015/06/chart">
              <c:ext xmlns:c16="http://schemas.microsoft.com/office/drawing/2014/chart" uri="{C3380CC4-5D6E-409C-BE32-E72D297353CC}">
                <c16:uniqueId val="{00000007-51A8-FB4E-9B51-D3132B3B63E4}"/>
              </c:ext>
            </c:extLst>
          </c:dPt>
          <c:dPt>
            <c:idx val="4"/>
            <c:bubble3D val="0"/>
            <c:spPr>
              <a:solidFill>
                <a:srgbClr val="FDCC0B"/>
              </a:solidFill>
              <a:ln w="19050">
                <a:solidFill>
                  <a:schemeClr val="lt1"/>
                </a:solidFill>
              </a:ln>
              <a:effectLst/>
            </c:spPr>
            <c:extLst xmlns:c16r2="http://schemas.microsoft.com/office/drawing/2015/06/chart">
              <c:ext xmlns:c16="http://schemas.microsoft.com/office/drawing/2014/chart" uri="{C3380CC4-5D6E-409C-BE32-E72D297353CC}">
                <c16:uniqueId val="{00000009-51A8-FB4E-9B51-D3132B3B63E4}"/>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51A8-FB4E-9B51-D3132B3B63E4}"/>
              </c:ext>
            </c:extLst>
          </c:dPt>
          <c:dLbls>
            <c:dLbl>
              <c:idx val="0"/>
              <c:layout>
                <c:manualLayout>
                  <c:x val="-0.17868338557993699"/>
                  <c:y val="-9.4357657086723903E-2"/>
                </c:manualLayout>
              </c:layout>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1A8-FB4E-9B51-D3132B3B63E4}"/>
                </c:ext>
              </c:extLst>
            </c:dLbl>
            <c:dLbl>
              <c:idx val="1"/>
              <c:layout>
                <c:manualLayout>
                  <c:x val="-0.15047021943573699"/>
                  <c:y val="-0.13006055436278199"/>
                </c:manualLayout>
              </c:layout>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1A8-FB4E-9B51-D3132B3B63E4}"/>
                </c:ext>
              </c:extLst>
            </c:dLbl>
            <c:dLbl>
              <c:idx val="2"/>
              <c:layout>
                <c:manualLayout>
                  <c:x val="0.197492163009404"/>
                  <c:y val="-5.6104552862376401E-2"/>
                </c:manualLayout>
              </c:layout>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51A8-FB4E-9B51-D3132B3B63E4}"/>
                </c:ext>
              </c:extLst>
            </c:dLbl>
            <c:dLbl>
              <c:idx val="3"/>
              <c:layout>
                <c:manualLayout>
                  <c:x val="0.17554858934169301"/>
                  <c:y val="0.119859726569622"/>
                </c:manualLayout>
              </c:layout>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51A8-FB4E-9B51-D3132B3B63E4}"/>
                </c:ext>
              </c:extLst>
            </c:dLbl>
            <c:dLbl>
              <c:idx val="4"/>
              <c:layout>
                <c:manualLayout>
                  <c:x val="-0.197492163009404"/>
                  <c:y val="6.3755173707245802E-2"/>
                </c:manualLayout>
              </c:layout>
              <c:showLegendKey val="0"/>
              <c:showVal val="1"/>
              <c:showCatName val="1"/>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51A8-FB4E-9B51-D3132B3B63E4}"/>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Century Gothic" charset="0"/>
                    <a:ea typeface="Century Gothic" charset="0"/>
                    <a:cs typeface="Century Gothic" charset="0"/>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75000"/>
                      <a:lumOff val="25000"/>
                    </a:schemeClr>
                  </a:solidFill>
                  <a:round/>
                </a:ln>
                <a:effectLst/>
              </c:spPr>
            </c:leaderLines>
            <c:extLst xmlns:c16r2="http://schemas.microsoft.com/office/drawing/2015/06/chart">
              <c:ext xmlns:c15="http://schemas.microsoft.com/office/drawing/2012/chart" uri="{CE6537A1-D6FC-4f65-9D91-7224C49458BB}"/>
            </c:extLst>
          </c:dLbls>
          <c:cat>
            <c:strRef>
              <c:f>Sheet1!$A$2:$A$7</c:f>
              <c:strCache>
                <c:ptCount val="5"/>
                <c:pt idx="0">
                  <c:v>AFRINIC</c:v>
                </c:pt>
                <c:pt idx="1">
                  <c:v>APNIC</c:v>
                </c:pt>
                <c:pt idx="2">
                  <c:v>ARIN</c:v>
                </c:pt>
                <c:pt idx="3">
                  <c:v>LACNIC</c:v>
                </c:pt>
                <c:pt idx="4">
                  <c:v>RIPE NCC</c:v>
                </c:pt>
              </c:strCache>
            </c:strRef>
          </c:cat>
          <c:val>
            <c:numRef>
              <c:f>Sheet1!$B$2:$B$7</c:f>
              <c:numCache>
                <c:formatCode>_-* #,##0.00_-;\-* #,##0.00_-;_-* "-"??_-;_-@_-</c:formatCode>
                <c:ptCount val="6"/>
                <c:pt idx="0">
                  <c:v>6.12</c:v>
                </c:pt>
                <c:pt idx="1">
                  <c:v>45.31</c:v>
                </c:pt>
                <c:pt idx="2">
                  <c:v>32.380000000000003</c:v>
                </c:pt>
                <c:pt idx="3">
                  <c:v>10.8</c:v>
                </c:pt>
                <c:pt idx="4">
                  <c:v>35.299999999999997</c:v>
                </c:pt>
              </c:numCache>
            </c:numRef>
          </c:val>
          <c:extLst xmlns:c16r2="http://schemas.microsoft.com/office/drawing/2015/06/chart">
            <c:ext xmlns:c16="http://schemas.microsoft.com/office/drawing/2014/chart" uri="{C3380CC4-5D6E-409C-BE32-E72D297353CC}">
              <c16:uniqueId val="{0000000C-51A8-FB4E-9B51-D3132B3B63E4}"/>
            </c:ext>
          </c:extLst>
        </c:ser>
        <c:dLbls>
          <c:showLegendKey val="0"/>
          <c:showVal val="1"/>
          <c:showCatName val="0"/>
          <c:showSerName val="0"/>
          <c:showPercent val="0"/>
          <c:showBubbleSize val="0"/>
          <c:showLeaderLines val="1"/>
        </c:dLbls>
        <c:firstSliceAng val="270"/>
        <c:holeSize val="42"/>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0.44211</cdr:x>
      <cdr:y>0.42</cdr:y>
    </cdr:from>
    <cdr:to>
      <cdr:x>0.55947</cdr:x>
      <cdr:y>0.58</cdr:y>
    </cdr:to>
    <cdr:sp macro="" textlink="">
      <cdr:nvSpPr>
        <cdr:cNvPr id="2" name="TextBox 1"/>
        <cdr:cNvSpPr txBox="1"/>
      </cdr:nvSpPr>
      <cdr:spPr>
        <a:xfrm xmlns:a="http://schemas.openxmlformats.org/drawingml/2006/main">
          <a:off x="3200400" y="1600200"/>
          <a:ext cx="849570" cy="609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3600" b="1" dirty="0">
              <a:latin typeface="Century Gothic" charset="0"/>
              <a:ea typeface="Century Gothic" charset="0"/>
              <a:cs typeface="Century Gothic" charset="0"/>
            </a:rPr>
            <a:t>/8s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BF3CF1-ECE3-46BE-B877-A3CFC21F7DE0}" type="datetimeFigureOut">
              <a:rPr lang="en-US" smtClean="0"/>
              <a:t>3/5/2018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128337-A49D-467C-8324-C5AE23E56181}" type="slidenum">
              <a:rPr lang="en-US" smtClean="0"/>
              <a:t>‹#›</a:t>
            </a:fld>
            <a:endParaRPr lang="en-US"/>
          </a:p>
        </p:txBody>
      </p:sp>
    </p:spTree>
    <p:extLst>
      <p:ext uri="{BB962C8B-B14F-4D97-AF65-F5344CB8AC3E}">
        <p14:creationId xmlns:p14="http://schemas.microsoft.com/office/powerpoint/2010/main" val="513405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E0A5D3-F4CF-4F34-AA7B-1F990EDFFE81}" type="slidenum">
              <a:rPr lang="en-US"/>
              <a:pPr/>
              <a:t>6</a:t>
            </a:fld>
            <a:endParaRPr lang="en-US"/>
          </a:p>
        </p:txBody>
      </p:sp>
      <p:sp>
        <p:nvSpPr>
          <p:cNvPr id="14338" name="Rectangle 2"/>
          <p:cNvSpPr>
            <a:spLocks noRot="1" noChangeArrowheads="1" noTextEdit="1"/>
          </p:cNvSpPr>
          <p:nvPr>
            <p:ph type="sldImg"/>
          </p:nvPr>
        </p:nvSpPr>
        <p:spPr>
          <a:xfrm>
            <a:off x="1143000" y="687388"/>
            <a:ext cx="4572000" cy="3429000"/>
          </a:xfrm>
          <a:ln/>
        </p:spPr>
      </p:sp>
      <p:sp>
        <p:nvSpPr>
          <p:cNvPr id="14339" name="Rectangle 3"/>
          <p:cNvSpPr>
            <a:spLocks noGrp="1" noChangeArrowheads="1"/>
          </p:cNvSpPr>
          <p:nvPr>
            <p:ph type="body" idx="1"/>
          </p:nvPr>
        </p:nvSpPr>
        <p:spPr>
          <a:xfrm>
            <a:off x="912813" y="4343400"/>
            <a:ext cx="5032375" cy="4113213"/>
          </a:xfrm>
        </p:spPr>
        <p:txBody>
          <a:bodyPr/>
          <a:lstStyle/>
          <a:p>
            <a:r>
              <a:rPr lang="en-US"/>
              <a:t>IPv4 and ST were both specified in the late 1970’s.  ST was a complementary protocol to IP, providing a connection-oriented internetwork service that was used to support early experiments in Internet audio/video teleconferencing.</a:t>
            </a:r>
          </a:p>
          <a:p>
            <a:endParaRPr lang="en-US"/>
          </a:p>
          <a:p>
            <a:r>
              <a:rPr lang="en-US"/>
              <a:t>SIP[P], CATNIP, Pip, and TUBA were the four candidates considered in the early 1990’s by the IETF for the new IP.  SIPP was the “winner”, after it was changed from having 64-bit addresses to 128-bit addresses.</a:t>
            </a:r>
          </a:p>
          <a:p>
            <a:endParaRPr lang="en-US"/>
          </a:p>
          <a:p>
            <a:r>
              <a:rPr lang="en-US"/>
              <a:t>SIP = Simple Internet Protocol</a:t>
            </a:r>
          </a:p>
          <a:p>
            <a:r>
              <a:rPr lang="en-US"/>
              <a:t>SIPP = Simple Internet Protocol Plus</a:t>
            </a:r>
          </a:p>
          <a:p>
            <a:r>
              <a:rPr lang="en-US"/>
              <a:t>CATNIP = Common Address Technology for Next-Generation IP</a:t>
            </a:r>
          </a:p>
          <a:p>
            <a:r>
              <a:rPr lang="en-US"/>
              <a:t>Pip = Paul’s IP?</a:t>
            </a:r>
          </a:p>
          <a:p>
            <a:r>
              <a:rPr lang="en-US"/>
              <a:t>TUBA = TCP and UDP with Bigger Addresses</a:t>
            </a:r>
          </a:p>
          <a:p>
            <a:r>
              <a:rPr lang="en-US"/>
              <a:t>		(aka CLNP, the OSI Connectionless Network Layer Protocol)</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cs typeface="Arial" charset="0"/>
            </a:endParaRPr>
          </a:p>
        </p:txBody>
      </p:sp>
      <p:sp>
        <p:nvSpPr>
          <p:cNvPr id="2" name="Date Placeholder 1"/>
          <p:cNvSpPr>
            <a:spLocks noGrp="1"/>
          </p:cNvSpPr>
          <p:nvPr>
            <p:ph type="dt" idx="10"/>
          </p:nvPr>
        </p:nvSpPr>
        <p:spPr/>
        <p:txBody>
          <a:bodyPr/>
          <a:lstStyle/>
          <a:p>
            <a:pPr>
              <a:defRPr/>
            </a:pPr>
            <a:r>
              <a:rPr lang="en-US"/>
              <a:t>July 2016</a:t>
            </a:r>
          </a:p>
        </p:txBody>
      </p:sp>
      <p:sp>
        <p:nvSpPr>
          <p:cNvPr id="3" name="Footer Placeholder 2"/>
          <p:cNvSpPr>
            <a:spLocks noGrp="1"/>
          </p:cNvSpPr>
          <p:nvPr>
            <p:ph type="ftr" sz="quarter" idx="11"/>
          </p:nvPr>
        </p:nvSpPr>
        <p:spPr/>
        <p:txBody>
          <a:bodyPr/>
          <a:lstStyle/>
          <a:p>
            <a:pPr>
              <a:defRPr/>
            </a:pPr>
            <a:r>
              <a:rPr lang="en-US"/>
              <a:t>Internet Number Resource Report</a:t>
            </a:r>
          </a:p>
        </p:txBody>
      </p:sp>
    </p:spTree>
    <p:extLst>
      <p:ext uri="{BB962C8B-B14F-4D97-AF65-F5344CB8AC3E}">
        <p14:creationId xmlns:p14="http://schemas.microsoft.com/office/powerpoint/2010/main" val="570942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36A9D3-1867-486C-885D-D5EF44CE860D}" type="slidenum">
              <a:rPr lang="en-US"/>
              <a:pPr/>
              <a:t>26</a:t>
            </a:fld>
            <a:endParaRPr lang="en-US"/>
          </a:p>
        </p:txBody>
      </p:sp>
      <p:sp>
        <p:nvSpPr>
          <p:cNvPr id="219138" name="Rectangle 2"/>
          <p:cNvSpPr>
            <a:spLocks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2AB241-FBFA-4B9D-849C-2D73EC067019}" type="slidenum">
              <a:rPr lang="en-US"/>
              <a:pPr/>
              <a:t>28</a:t>
            </a:fld>
            <a:endParaRPr lang="en-US"/>
          </a:p>
        </p:txBody>
      </p:sp>
      <p:sp>
        <p:nvSpPr>
          <p:cNvPr id="221186" name="Rectangle 2"/>
          <p:cNvSpPr>
            <a:spLocks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8A917C-5916-41E4-B7CD-9AB0525D08FC}" type="slidenum">
              <a:rPr lang="en-US"/>
              <a:pPr/>
              <a:t>33</a:t>
            </a:fld>
            <a:endParaRPr lang="en-US"/>
          </a:p>
        </p:txBody>
      </p:sp>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p:txBody>
          <a:bodyPr/>
          <a:lstStyle/>
          <a:p>
            <a:pPr>
              <a:buFontTx/>
              <a:buChar char="•"/>
            </a:pPr>
            <a:r>
              <a:rPr lang="en-US" altLang="ko-KR" dirty="0">
                <a:ea typeface="굴림" pitchFamily="34" charset="-127"/>
              </a:rPr>
              <a:t>IPv6 is one of the useful delivery protocols for the future fixed and wireless/mobile network environments. </a:t>
            </a:r>
          </a:p>
          <a:p>
            <a:pPr>
              <a:buFontTx/>
              <a:buChar char="•"/>
            </a:pPr>
            <a:r>
              <a:rPr lang="en-US" altLang="ko-KR" dirty="0">
                <a:ea typeface="굴림" pitchFamily="34" charset="-127"/>
              </a:rPr>
              <a:t>The necessity of IPv6 protocol will be more and more increasing for the NGN.</a:t>
            </a:r>
          </a:p>
          <a:p>
            <a:endParaRPr lang="en-US" altLang="ko-KR" dirty="0">
              <a:ea typeface="굴림" pitchFamily="34" charset="-127"/>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ea typeface="ＭＳ Ｐゴシック" charset="0"/>
                <a:cs typeface="ＭＳ Ｐゴシック" charset="0"/>
              </a:defRPr>
            </a:lvl1pPr>
            <a:lvl2pPr marL="729057" indent="-280406" defTabSz="886397">
              <a:defRPr sz="2400">
                <a:solidFill>
                  <a:schemeClr val="tx1"/>
                </a:solidFill>
                <a:latin typeface="Arial" charset="0"/>
                <a:ea typeface="ＭＳ Ｐゴシック" charset="0"/>
              </a:defRPr>
            </a:lvl2pPr>
            <a:lvl3pPr marL="1121626" indent="-224325" defTabSz="886397">
              <a:defRPr sz="2400">
                <a:solidFill>
                  <a:schemeClr val="tx1"/>
                </a:solidFill>
                <a:latin typeface="Arial" charset="0"/>
                <a:ea typeface="ＭＳ Ｐゴシック" charset="0"/>
              </a:defRPr>
            </a:lvl3pPr>
            <a:lvl4pPr marL="1570276" indent="-224325" defTabSz="886397">
              <a:defRPr sz="2400">
                <a:solidFill>
                  <a:schemeClr val="tx1"/>
                </a:solidFill>
                <a:latin typeface="Arial" charset="0"/>
                <a:ea typeface="ＭＳ Ｐゴシック" charset="0"/>
              </a:defRPr>
            </a:lvl4pPr>
            <a:lvl5pPr marL="2018927" indent="-224325" defTabSz="886397">
              <a:defRPr sz="2400">
                <a:solidFill>
                  <a:schemeClr val="tx1"/>
                </a:solidFill>
                <a:latin typeface="Arial" charset="0"/>
                <a:ea typeface="ＭＳ Ｐゴシック"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8A4983B4-79C5-724D-82FD-B55B57B747C4}" type="slidenum">
              <a:rPr lang="en-US" sz="800"/>
              <a:pPr/>
              <a:t>34</a:t>
            </a:fld>
            <a:endParaRPr lang="en-US" sz="80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latin typeface="Arial" charset="0"/>
                <a:ea typeface="ＭＳ Ｐゴシック" charset="0"/>
                <a:cs typeface="ＭＳ Ｐゴシック" charset="0"/>
              </a:rPr>
              <a:t>6.1.4.2 Introducing IPv6</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0002F1-46D6-4AFF-BE92-ADB91B9E6BF0}"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F8334-A421-4BB1-8097-CA59C13C3793}" type="slidenum">
              <a:rPr lang="en-US" smtClean="0"/>
              <a:t>‹#›</a:t>
            </a:fld>
            <a:endParaRPr lang="en-US"/>
          </a:p>
        </p:txBody>
      </p:sp>
    </p:spTree>
    <p:extLst>
      <p:ext uri="{BB962C8B-B14F-4D97-AF65-F5344CB8AC3E}">
        <p14:creationId xmlns:p14="http://schemas.microsoft.com/office/powerpoint/2010/main" val="555788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0002F1-46D6-4AFF-BE92-ADB91B9E6BF0}"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F8334-A421-4BB1-8097-CA59C13C3793}" type="slidenum">
              <a:rPr lang="en-US" smtClean="0"/>
              <a:t>‹#›</a:t>
            </a:fld>
            <a:endParaRPr lang="en-US"/>
          </a:p>
        </p:txBody>
      </p:sp>
    </p:spTree>
    <p:extLst>
      <p:ext uri="{BB962C8B-B14F-4D97-AF65-F5344CB8AC3E}">
        <p14:creationId xmlns:p14="http://schemas.microsoft.com/office/powerpoint/2010/main" val="3693156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0002F1-46D6-4AFF-BE92-ADB91B9E6BF0}"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F8334-A421-4BB1-8097-CA59C13C3793}" type="slidenum">
              <a:rPr lang="en-US" smtClean="0"/>
              <a:t>‹#›</a:t>
            </a:fld>
            <a:endParaRPr lang="en-US"/>
          </a:p>
        </p:txBody>
      </p:sp>
    </p:spTree>
    <p:extLst>
      <p:ext uri="{BB962C8B-B14F-4D97-AF65-F5344CB8AC3E}">
        <p14:creationId xmlns:p14="http://schemas.microsoft.com/office/powerpoint/2010/main" val="2281606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0002F1-46D6-4AFF-BE92-ADB91B9E6BF0}"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F8334-A421-4BB1-8097-CA59C13C3793}" type="slidenum">
              <a:rPr lang="en-US" smtClean="0"/>
              <a:t>‹#›</a:t>
            </a:fld>
            <a:endParaRPr lang="en-US"/>
          </a:p>
        </p:txBody>
      </p:sp>
    </p:spTree>
    <p:extLst>
      <p:ext uri="{BB962C8B-B14F-4D97-AF65-F5344CB8AC3E}">
        <p14:creationId xmlns:p14="http://schemas.microsoft.com/office/powerpoint/2010/main" val="660778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0002F1-46D6-4AFF-BE92-ADB91B9E6BF0}"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F8334-A421-4BB1-8097-CA59C13C3793}" type="slidenum">
              <a:rPr lang="en-US" smtClean="0"/>
              <a:t>‹#›</a:t>
            </a:fld>
            <a:endParaRPr lang="en-US"/>
          </a:p>
        </p:txBody>
      </p:sp>
    </p:spTree>
    <p:extLst>
      <p:ext uri="{BB962C8B-B14F-4D97-AF65-F5344CB8AC3E}">
        <p14:creationId xmlns:p14="http://schemas.microsoft.com/office/powerpoint/2010/main" val="2074300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0002F1-46D6-4AFF-BE92-ADB91B9E6BF0}"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F8334-A421-4BB1-8097-CA59C13C3793}" type="slidenum">
              <a:rPr lang="en-US" smtClean="0"/>
              <a:t>‹#›</a:t>
            </a:fld>
            <a:endParaRPr lang="en-US"/>
          </a:p>
        </p:txBody>
      </p:sp>
    </p:spTree>
    <p:extLst>
      <p:ext uri="{BB962C8B-B14F-4D97-AF65-F5344CB8AC3E}">
        <p14:creationId xmlns:p14="http://schemas.microsoft.com/office/powerpoint/2010/main" val="606769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0002F1-46D6-4AFF-BE92-ADB91B9E6BF0}" type="datetimeFigureOut">
              <a:rPr lang="en-US" smtClean="0"/>
              <a:t>3/5/2018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FF8334-A421-4BB1-8097-CA59C13C3793}" type="slidenum">
              <a:rPr lang="en-US" smtClean="0"/>
              <a:t>‹#›</a:t>
            </a:fld>
            <a:endParaRPr lang="en-US"/>
          </a:p>
        </p:txBody>
      </p:sp>
    </p:spTree>
    <p:extLst>
      <p:ext uri="{BB962C8B-B14F-4D97-AF65-F5344CB8AC3E}">
        <p14:creationId xmlns:p14="http://schemas.microsoft.com/office/powerpoint/2010/main" val="3834745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0002F1-46D6-4AFF-BE92-ADB91B9E6BF0}" type="datetimeFigureOut">
              <a:rPr lang="en-US" smtClean="0"/>
              <a:t>3/5/2018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FF8334-A421-4BB1-8097-CA59C13C3793}" type="slidenum">
              <a:rPr lang="en-US" smtClean="0"/>
              <a:t>‹#›</a:t>
            </a:fld>
            <a:endParaRPr lang="en-US"/>
          </a:p>
        </p:txBody>
      </p:sp>
    </p:spTree>
    <p:extLst>
      <p:ext uri="{BB962C8B-B14F-4D97-AF65-F5344CB8AC3E}">
        <p14:creationId xmlns:p14="http://schemas.microsoft.com/office/powerpoint/2010/main" val="3204623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0002F1-46D6-4AFF-BE92-ADB91B9E6BF0}" type="datetimeFigureOut">
              <a:rPr lang="en-US" smtClean="0"/>
              <a:t>3/5/2018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FF8334-A421-4BB1-8097-CA59C13C3793}" type="slidenum">
              <a:rPr lang="en-US" smtClean="0"/>
              <a:t>‹#›</a:t>
            </a:fld>
            <a:endParaRPr lang="en-US"/>
          </a:p>
        </p:txBody>
      </p:sp>
    </p:spTree>
    <p:extLst>
      <p:ext uri="{BB962C8B-B14F-4D97-AF65-F5344CB8AC3E}">
        <p14:creationId xmlns:p14="http://schemas.microsoft.com/office/powerpoint/2010/main" val="2595726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0002F1-46D6-4AFF-BE92-ADB91B9E6BF0}"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F8334-A421-4BB1-8097-CA59C13C3793}" type="slidenum">
              <a:rPr lang="en-US" smtClean="0"/>
              <a:t>‹#›</a:t>
            </a:fld>
            <a:endParaRPr lang="en-US"/>
          </a:p>
        </p:txBody>
      </p:sp>
    </p:spTree>
    <p:extLst>
      <p:ext uri="{BB962C8B-B14F-4D97-AF65-F5344CB8AC3E}">
        <p14:creationId xmlns:p14="http://schemas.microsoft.com/office/powerpoint/2010/main" val="2107816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0002F1-46D6-4AFF-BE92-ADB91B9E6BF0}"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F8334-A421-4BB1-8097-CA59C13C3793}" type="slidenum">
              <a:rPr lang="en-US" smtClean="0"/>
              <a:t>‹#›</a:t>
            </a:fld>
            <a:endParaRPr lang="en-US"/>
          </a:p>
        </p:txBody>
      </p:sp>
    </p:spTree>
    <p:extLst>
      <p:ext uri="{BB962C8B-B14F-4D97-AF65-F5344CB8AC3E}">
        <p14:creationId xmlns:p14="http://schemas.microsoft.com/office/powerpoint/2010/main" val="4190506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0002F1-46D6-4AFF-BE92-ADB91B9E6BF0}" type="datetimeFigureOut">
              <a:rPr lang="en-US" smtClean="0"/>
              <a:t>3/5/2018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FF8334-A421-4BB1-8097-CA59C13C3793}" type="slidenum">
              <a:rPr lang="en-US" smtClean="0"/>
              <a:t>‹#›</a:t>
            </a:fld>
            <a:endParaRPr lang="en-US"/>
          </a:p>
        </p:txBody>
      </p:sp>
    </p:spTree>
    <p:extLst>
      <p:ext uri="{BB962C8B-B14F-4D97-AF65-F5344CB8AC3E}">
        <p14:creationId xmlns:p14="http://schemas.microsoft.com/office/powerpoint/2010/main" val="670528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aso.icann.org/" TargetMode="External"/><Relationship Id="rId2" Type="http://schemas.openxmlformats.org/officeDocument/2006/relationships/hyperlink" Target="https://www.internetsummit.afric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 y="76200"/>
            <a:ext cx="9122229" cy="6629400"/>
          </a:xfrm>
          <a:prstGeom prst="rect">
            <a:avLst/>
          </a:prstGeom>
        </p:spPr>
      </p:pic>
    </p:spTree>
    <p:extLst>
      <p:ext uri="{BB962C8B-B14F-4D97-AF65-F5344CB8AC3E}">
        <p14:creationId xmlns:p14="http://schemas.microsoft.com/office/powerpoint/2010/main" val="1531642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ADDRESS DISTRIBUTION</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3077" name="Picture 5" descr="C:\Users\Intel Core i7\Music\GAMCHIX\IP-distribu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4582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479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Regional Internet Registries (RIRs) round </a:t>
            </a:r>
            <a:r>
              <a:rPr lang="en-US" dirty="0" smtClean="0"/>
              <a:t>the world</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543" y="1524000"/>
            <a:ext cx="8436401"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0144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WERE IP ADDRESSES DISTRIBUTED</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b="1" dirty="0"/>
              <a:t>IANA assigns addresses based on globally agreed-upon rules, or </a:t>
            </a:r>
            <a:r>
              <a:rPr lang="en-US" b="1" dirty="0" smtClean="0"/>
              <a:t>policies. </a:t>
            </a:r>
            <a:r>
              <a:rPr lang="en-US" b="1" dirty="0"/>
              <a:t>The key </a:t>
            </a:r>
            <a:r>
              <a:rPr lang="en-US" b="1" dirty="0" smtClean="0"/>
              <a:t>policy elements </a:t>
            </a:r>
            <a:r>
              <a:rPr lang="en-US" b="1" dirty="0"/>
              <a:t>for IPv4 were</a:t>
            </a:r>
            <a:r>
              <a:rPr lang="en-US" b="1" dirty="0" smtClean="0"/>
              <a:t>:</a:t>
            </a:r>
          </a:p>
          <a:p>
            <a:pPr marL="0" indent="0">
              <a:buNone/>
            </a:pPr>
            <a:endParaRPr lang="en-US" b="1" dirty="0"/>
          </a:p>
          <a:p>
            <a:pPr>
              <a:buFont typeface="Wingdings" pitchFamily="2" charset="2"/>
              <a:buChar char="§"/>
            </a:pPr>
            <a:r>
              <a:rPr lang="en-US" dirty="0" smtClean="0"/>
              <a:t>RIRs </a:t>
            </a:r>
            <a:r>
              <a:rPr lang="en-US" dirty="0"/>
              <a:t>received IPv4 blocks in /8 units from IANA</a:t>
            </a:r>
            <a:r>
              <a:rPr lang="en-US" dirty="0" smtClean="0"/>
              <a:t>.</a:t>
            </a:r>
          </a:p>
          <a:p>
            <a:pPr marL="0" indent="0">
              <a:buNone/>
            </a:pPr>
            <a:endParaRPr lang="en-US" dirty="0"/>
          </a:p>
          <a:p>
            <a:pPr>
              <a:buFont typeface="Wingdings" pitchFamily="2" charset="2"/>
              <a:buChar char="§"/>
            </a:pPr>
            <a:r>
              <a:rPr lang="en-US" dirty="0" smtClean="0"/>
              <a:t>RIRs </a:t>
            </a:r>
            <a:r>
              <a:rPr lang="en-US" dirty="0"/>
              <a:t>could receive an additional block when they had just one half of a block left</a:t>
            </a:r>
            <a:r>
              <a:rPr lang="en-US" dirty="0" smtClean="0"/>
              <a:t>.</a:t>
            </a:r>
          </a:p>
          <a:p>
            <a:pPr marL="0" indent="0">
              <a:buNone/>
            </a:pPr>
            <a:endParaRPr lang="en-US" dirty="0"/>
          </a:p>
          <a:p>
            <a:pPr>
              <a:buFont typeface="Wingdings" pitchFamily="2" charset="2"/>
              <a:buChar char="§"/>
            </a:pPr>
            <a:r>
              <a:rPr lang="en-US" dirty="0" smtClean="0"/>
              <a:t>The </a:t>
            </a:r>
            <a:r>
              <a:rPr lang="en-US" dirty="0"/>
              <a:t>number of /8 units RIRs received was based on a formula established by IANA.</a:t>
            </a:r>
          </a:p>
        </p:txBody>
      </p:sp>
    </p:spTree>
    <p:extLst>
      <p:ext uri="{BB962C8B-B14F-4D97-AF65-F5344CB8AC3E}">
        <p14:creationId xmlns:p14="http://schemas.microsoft.com/office/powerpoint/2010/main" val="39446730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ADDRESSES WERE DISTRIBUTED?</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Two policies governed the allocation of IPv4 addresses to the </a:t>
            </a:r>
            <a:r>
              <a:rPr lang="en-US" dirty="0" smtClean="0"/>
              <a:t>RIRs: </a:t>
            </a:r>
          </a:p>
          <a:p>
            <a:pPr marL="0" indent="0">
              <a:buNone/>
            </a:pPr>
            <a:endParaRPr lang="en-US" dirty="0" smtClean="0"/>
          </a:p>
          <a:p>
            <a:pPr>
              <a:buFont typeface="Wingdings" pitchFamily="2" charset="2"/>
              <a:buChar char="§"/>
            </a:pPr>
            <a:r>
              <a:rPr lang="en-US" dirty="0" smtClean="0"/>
              <a:t>The </a:t>
            </a:r>
            <a:r>
              <a:rPr lang="en-US" dirty="0"/>
              <a:t>regular policy was called </a:t>
            </a:r>
            <a:r>
              <a:rPr lang="en-US" dirty="0">
                <a:solidFill>
                  <a:srgbClr val="FF0000"/>
                </a:solidFill>
              </a:rPr>
              <a:t>the </a:t>
            </a:r>
            <a:r>
              <a:rPr lang="en-US" i="1" dirty="0">
                <a:solidFill>
                  <a:srgbClr val="FF0000"/>
                </a:solidFill>
              </a:rPr>
              <a:t>Policy</a:t>
            </a:r>
          </a:p>
          <a:p>
            <a:pPr marL="0" indent="0">
              <a:buNone/>
            </a:pPr>
            <a:r>
              <a:rPr lang="en-US" i="1" dirty="0">
                <a:solidFill>
                  <a:srgbClr val="FF0000"/>
                </a:solidFill>
              </a:rPr>
              <a:t>for Allocation of IPv4 Blocks to Regional Internet Registries</a:t>
            </a:r>
            <a:r>
              <a:rPr lang="en-US" i="1" dirty="0"/>
              <a:t> </a:t>
            </a:r>
            <a:r>
              <a:rPr lang="en-US" dirty="0"/>
              <a:t>and governed how IPv4 addresses </a:t>
            </a:r>
            <a:r>
              <a:rPr lang="en-US" dirty="0" smtClean="0"/>
              <a:t>were allocated </a:t>
            </a:r>
            <a:r>
              <a:rPr lang="en-US" dirty="0"/>
              <a:t>to RIRs since April 2005. </a:t>
            </a:r>
            <a:endParaRPr lang="en-US" dirty="0" smtClean="0"/>
          </a:p>
          <a:p>
            <a:pPr marL="0" indent="0">
              <a:buNone/>
            </a:pPr>
            <a:endParaRPr lang="en-US" dirty="0"/>
          </a:p>
          <a:p>
            <a:pPr>
              <a:buFont typeface="Wingdings" pitchFamily="2" charset="2"/>
              <a:buChar char="§"/>
            </a:pPr>
            <a:r>
              <a:rPr lang="en-US" dirty="0" smtClean="0"/>
              <a:t>The </a:t>
            </a:r>
            <a:r>
              <a:rPr lang="en-US" dirty="0"/>
              <a:t>second, called the </a:t>
            </a:r>
            <a:r>
              <a:rPr lang="en-US" i="1" dirty="0">
                <a:solidFill>
                  <a:srgbClr val="FF0000"/>
                </a:solidFill>
              </a:rPr>
              <a:t>Global Policy for the Allocation of the </a:t>
            </a:r>
            <a:r>
              <a:rPr lang="en-US" i="1" dirty="0" smtClean="0">
                <a:solidFill>
                  <a:srgbClr val="FF0000"/>
                </a:solidFill>
              </a:rPr>
              <a:t>Remaining IPv4 </a:t>
            </a:r>
            <a:r>
              <a:rPr lang="en-US" i="1" dirty="0">
                <a:solidFill>
                  <a:srgbClr val="FF0000"/>
                </a:solidFill>
              </a:rPr>
              <a:t>Address Space</a:t>
            </a:r>
            <a:r>
              <a:rPr lang="en-US" dirty="0"/>
              <a:t>, governed how the last five IPv4 /8s were allocated. It was ratified in March 2009</a:t>
            </a:r>
          </a:p>
        </p:txBody>
      </p:sp>
    </p:spTree>
    <p:extLst>
      <p:ext uri="{BB962C8B-B14F-4D97-AF65-F5344CB8AC3E}">
        <p14:creationId xmlns:p14="http://schemas.microsoft.com/office/powerpoint/2010/main" val="3432391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sets these Policies?</a:t>
            </a:r>
            <a:endParaRPr lang="en-US" dirty="0"/>
          </a:p>
        </p:txBody>
      </p:sp>
      <p:sp>
        <p:nvSpPr>
          <p:cNvPr id="3" name="Content Placeholder 2"/>
          <p:cNvSpPr>
            <a:spLocks noGrp="1"/>
          </p:cNvSpPr>
          <p:nvPr>
            <p:ph idx="1"/>
          </p:nvPr>
        </p:nvSpPr>
        <p:spPr/>
        <p:txBody>
          <a:bodyPr>
            <a:normAutofit fontScale="62500" lnSpcReduction="20000"/>
          </a:bodyPr>
          <a:lstStyle/>
          <a:p>
            <a:pPr>
              <a:buFont typeface="Wingdings" pitchFamily="2" charset="2"/>
              <a:buChar char="§"/>
            </a:pPr>
            <a:r>
              <a:rPr lang="en-US" dirty="0"/>
              <a:t>These distribution policies are developed in the RIRs’ regional public policy forums. </a:t>
            </a:r>
            <a:r>
              <a:rPr lang="en-US" dirty="0" smtClean="0"/>
              <a:t>Like </a:t>
            </a:r>
            <a:r>
              <a:rPr lang="en-US" dirty="0" err="1" smtClean="0"/>
              <a:t>Afrinic</a:t>
            </a:r>
            <a:r>
              <a:rPr lang="en-US" dirty="0" smtClean="0"/>
              <a:t> PDP meetings held during AIS. </a:t>
            </a:r>
            <a:r>
              <a:rPr lang="en-US" i="1" dirty="0" smtClean="0">
                <a:hlinkClick r:id="rId2"/>
              </a:rPr>
              <a:t>https://www.internetsummit.africa</a:t>
            </a:r>
            <a:endParaRPr lang="en-US" i="1" dirty="0" smtClean="0"/>
          </a:p>
          <a:p>
            <a:pPr marL="0" indent="0">
              <a:buNone/>
            </a:pPr>
            <a:endParaRPr lang="en-US" dirty="0"/>
          </a:p>
          <a:p>
            <a:pPr>
              <a:buFont typeface="Wingdings" pitchFamily="2" charset="2"/>
              <a:buChar char="§"/>
            </a:pPr>
            <a:r>
              <a:rPr lang="en-US" dirty="0" smtClean="0"/>
              <a:t>The </a:t>
            </a:r>
            <a:r>
              <a:rPr lang="en-US" dirty="0"/>
              <a:t>process is </a:t>
            </a:r>
            <a:r>
              <a:rPr lang="en-US" dirty="0" smtClean="0"/>
              <a:t>very similar </a:t>
            </a:r>
            <a:r>
              <a:rPr lang="en-US" dirty="0"/>
              <a:t>to the consensus-based, bottom-up approach used to develop other ICANN policies. </a:t>
            </a:r>
            <a:endParaRPr lang="en-US" dirty="0" smtClean="0"/>
          </a:p>
          <a:p>
            <a:pPr>
              <a:buFont typeface="Wingdings" pitchFamily="2" charset="2"/>
              <a:buChar char="§"/>
            </a:pPr>
            <a:endParaRPr lang="en-US" dirty="0"/>
          </a:p>
          <a:p>
            <a:pPr>
              <a:buFont typeface="Wingdings" pitchFamily="2" charset="2"/>
              <a:buChar char="§"/>
            </a:pPr>
            <a:r>
              <a:rPr lang="en-US" dirty="0" smtClean="0"/>
              <a:t>The RIRs allocate </a:t>
            </a:r>
            <a:r>
              <a:rPr lang="en-US" dirty="0"/>
              <a:t>addresses to ISPs and other network operators according to the policies developed in </a:t>
            </a:r>
            <a:r>
              <a:rPr lang="en-US" dirty="0" smtClean="0"/>
              <a:t>these public </a:t>
            </a:r>
            <a:r>
              <a:rPr lang="en-US" dirty="0"/>
              <a:t>policy forums, in which representatives from industry, governments, and civil societies </a:t>
            </a:r>
            <a:r>
              <a:rPr lang="en-US" dirty="0" smtClean="0"/>
              <a:t>participate.</a:t>
            </a:r>
          </a:p>
          <a:p>
            <a:pPr marL="0" indent="0">
              <a:buNone/>
            </a:pPr>
            <a:endParaRPr lang="en-US" dirty="0" smtClean="0"/>
          </a:p>
          <a:p>
            <a:pPr>
              <a:buFont typeface="Wingdings" pitchFamily="2" charset="2"/>
              <a:buChar char="§"/>
            </a:pPr>
            <a:r>
              <a:rPr lang="en-US" dirty="0"/>
              <a:t>Anyone can submit a global policy proposal. The proposal can be submitted to an individual </a:t>
            </a:r>
            <a:r>
              <a:rPr lang="en-US" dirty="0" smtClean="0"/>
              <a:t>RIR’s policy-making </a:t>
            </a:r>
            <a:r>
              <a:rPr lang="en-US" dirty="0"/>
              <a:t>process, like any other regional policy proposal, or they can be submitted directly to the</a:t>
            </a:r>
          </a:p>
          <a:p>
            <a:pPr marL="0" indent="0">
              <a:buNone/>
            </a:pPr>
            <a:r>
              <a:rPr lang="en-US" dirty="0"/>
              <a:t> </a:t>
            </a:r>
            <a:r>
              <a:rPr lang="en-US" dirty="0" smtClean="0"/>
              <a:t>     Address </a:t>
            </a:r>
            <a:r>
              <a:rPr lang="en-US" dirty="0"/>
              <a:t>Supporting Organization Address Council (ASO AC</a:t>
            </a:r>
            <a:r>
              <a:rPr lang="en-US" dirty="0" smtClean="0"/>
              <a:t>).      	</a:t>
            </a:r>
          </a:p>
          <a:p>
            <a:pPr marL="0" indent="0">
              <a:buNone/>
            </a:pPr>
            <a:r>
              <a:rPr lang="en-US" dirty="0" smtClean="0"/>
              <a:t>       </a:t>
            </a:r>
            <a:r>
              <a:rPr lang="en-US" dirty="0" smtClean="0">
                <a:hlinkClick r:id="rId3"/>
              </a:rPr>
              <a:t>https://aso.icann.org/</a:t>
            </a:r>
            <a:endParaRPr lang="en-US" dirty="0" smtClean="0"/>
          </a:p>
          <a:p>
            <a:pPr marL="0" indent="0">
              <a:buNone/>
            </a:pPr>
            <a:endParaRPr lang="en-US" dirty="0"/>
          </a:p>
          <a:p>
            <a:pPr marL="0" indent="0">
              <a:buNone/>
            </a:pPr>
            <a:endParaRPr lang="en-US" dirty="0" smtClean="0"/>
          </a:p>
          <a:p>
            <a:pPr marL="0" indent="0">
              <a:buNone/>
            </a:pPr>
            <a:endParaRPr lang="en-US" dirty="0" smtClean="0"/>
          </a:p>
          <a:p>
            <a:pPr>
              <a:buFont typeface="Wingdings" pitchFamily="2" charset="2"/>
              <a:buChar char="§"/>
            </a:pPr>
            <a:endParaRPr lang="en-US" dirty="0"/>
          </a:p>
          <a:p>
            <a:pPr>
              <a:buFont typeface="Wingdings" pitchFamily="2" charset="2"/>
              <a:buChar char="§"/>
            </a:pPr>
            <a:endParaRPr lang="en-US" dirty="0"/>
          </a:p>
        </p:txBody>
      </p:sp>
    </p:spTree>
    <p:extLst>
      <p:ext uri="{BB962C8B-B14F-4D97-AF65-F5344CB8AC3E}">
        <p14:creationId xmlns:p14="http://schemas.microsoft.com/office/powerpoint/2010/main" val="950985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795463" y="127000"/>
            <a:ext cx="7208837" cy="1135063"/>
          </a:xfrm>
        </p:spPr>
        <p:txBody>
          <a:bodyPr/>
          <a:lstStyle/>
          <a:p>
            <a:pPr eaLnBrk="1" hangingPunct="1"/>
            <a:r>
              <a:rPr lang="en-US" dirty="0">
                <a:effectLst/>
                <a:latin typeface="Century Gothic" charset="0"/>
                <a:ea typeface="ＭＳ Ｐゴシック" charset="0"/>
                <a:cs typeface="ＭＳ Ｐゴシック" charset="0"/>
              </a:rPr>
              <a:t>IPv4 ADDRESS SPACE</a:t>
            </a:r>
            <a:r>
              <a:rPr lang="en-US" sz="3400" dirty="0">
                <a:effectLst/>
                <a:latin typeface="Century Gothic" charset="0"/>
                <a:ea typeface="ＭＳ Ｐゴシック" charset="0"/>
                <a:cs typeface="ＭＳ Ｐゴシック" charset="0"/>
              </a:rPr>
              <a:t/>
            </a:r>
            <a:br>
              <a:rPr lang="en-US" sz="3400" dirty="0">
                <a:effectLst/>
                <a:latin typeface="Century Gothic" charset="0"/>
                <a:ea typeface="ＭＳ Ｐゴシック" charset="0"/>
                <a:cs typeface="ＭＳ Ｐゴシック" charset="0"/>
              </a:rPr>
            </a:br>
            <a:r>
              <a:rPr lang="en-US" sz="1800" b="0" dirty="0">
                <a:effectLst/>
                <a:latin typeface="Century Gothic" charset="0"/>
                <a:ea typeface="ＭＳ Ｐゴシック" charset="0"/>
                <a:cs typeface="ＭＳ Ｐゴシック" charset="0"/>
              </a:rPr>
              <a:t>What is the status of each of the 256 /8s?</a:t>
            </a:r>
          </a:p>
        </p:txBody>
      </p:sp>
      <p:pic>
        <p:nvPicPr>
          <p:cNvPr id="21508"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693892" y="1334773"/>
            <a:ext cx="7756216" cy="486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US"/>
              <a:t>Internet Number Resource Report</a:t>
            </a:r>
            <a:endParaRPr lang="en-US" dirty="0"/>
          </a:p>
        </p:txBody>
      </p:sp>
      <p:sp>
        <p:nvSpPr>
          <p:cNvPr id="3" name="Slide Number Placeholder 2"/>
          <p:cNvSpPr>
            <a:spLocks noGrp="1"/>
          </p:cNvSpPr>
          <p:nvPr>
            <p:ph type="sldNum" sz="quarter" idx="11"/>
          </p:nvPr>
        </p:nvSpPr>
        <p:spPr/>
        <p:txBody>
          <a:bodyPr/>
          <a:lstStyle/>
          <a:p>
            <a:pPr>
              <a:defRPr/>
            </a:pPr>
            <a:r>
              <a:rPr lang="is-IS" dirty="0"/>
              <a:t>Dec 2017</a:t>
            </a:r>
            <a:endParaRPr lang="en-US" dirty="0"/>
          </a:p>
        </p:txBody>
      </p:sp>
    </p:spTree>
    <p:extLst>
      <p:ext uri="{BB962C8B-B14F-4D97-AF65-F5344CB8AC3E}">
        <p14:creationId xmlns:p14="http://schemas.microsoft.com/office/powerpoint/2010/main" val="163131111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Available IPv4 /8s In Each RIR</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5761041"/>
              </p:ext>
            </p:extLst>
          </p:nvPr>
        </p:nvGraphicFramePr>
        <p:xfrm>
          <a:off x="228600" y="1374775"/>
          <a:ext cx="8102600" cy="4979988"/>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0"/>
          </p:nvPr>
        </p:nvSpPr>
        <p:spPr/>
        <p:txBody>
          <a:bodyPr/>
          <a:lstStyle/>
          <a:p>
            <a:pPr>
              <a:defRPr/>
            </a:pPr>
            <a:r>
              <a:rPr lang="en-US"/>
              <a:t>Internet Number Resource Report</a:t>
            </a:r>
            <a:endParaRPr lang="en-US" dirty="0"/>
          </a:p>
        </p:txBody>
      </p:sp>
      <p:sp>
        <p:nvSpPr>
          <p:cNvPr id="7" name="Slide Number Placeholder 6"/>
          <p:cNvSpPr>
            <a:spLocks noGrp="1"/>
          </p:cNvSpPr>
          <p:nvPr>
            <p:ph type="sldNum" sz="quarter" idx="11"/>
          </p:nvPr>
        </p:nvSpPr>
        <p:spPr/>
        <p:txBody>
          <a:bodyPr/>
          <a:lstStyle/>
          <a:p>
            <a:pPr>
              <a:defRPr/>
            </a:pPr>
            <a:r>
              <a:rPr lang="is-IS" dirty="0"/>
              <a:t>Dec 2017</a:t>
            </a:r>
            <a:endParaRPr lang="en-US" dirty="0"/>
          </a:p>
        </p:txBody>
      </p:sp>
    </p:spTree>
    <p:extLst>
      <p:ext uri="{BB962C8B-B14F-4D97-AF65-F5344CB8AC3E}">
        <p14:creationId xmlns:p14="http://schemas.microsoft.com/office/powerpoint/2010/main" val="1708037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Lets do some little statistics</a:t>
            </a:r>
            <a:endParaRPr lang="en-US"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2726557125"/>
              </p:ext>
            </p:extLst>
          </p:nvPr>
        </p:nvGraphicFramePr>
        <p:xfrm>
          <a:off x="457200" y="2819400"/>
          <a:ext cx="72390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609600" y="1143000"/>
            <a:ext cx="8229600" cy="1143000"/>
          </a:xfrm>
          <a:prstGeom prst="rect">
            <a:avLst/>
          </a:prstGeom>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effectLst/>
                <a:latin typeface="Century Gothic" charset="0"/>
                <a:ea typeface="ＭＳ Ｐゴシック" charset="0"/>
                <a:cs typeface="ＭＳ Ｐゴシック" charset="0"/>
              </a:rPr>
              <a:t>IPv4 ADDRESS SPACE ISSUED </a:t>
            </a:r>
            <a:br>
              <a:rPr lang="en-US" sz="6000" dirty="0" smtClean="0">
                <a:effectLst/>
                <a:latin typeface="Century Gothic" charset="0"/>
                <a:ea typeface="ＭＳ Ｐゴシック" charset="0"/>
                <a:cs typeface="ＭＳ Ｐゴシック" charset="0"/>
              </a:rPr>
            </a:br>
            <a:r>
              <a:rPr lang="en-US" sz="5400" dirty="0" smtClean="0">
                <a:effectLst/>
                <a:latin typeface="Century Gothic" charset="0"/>
                <a:ea typeface="ＭＳ Ｐゴシック" charset="0"/>
                <a:cs typeface="ＭＳ Ｐゴシック" charset="0"/>
              </a:rPr>
              <a:t>(RIRs TO CUSTOMERS)</a:t>
            </a:r>
            <a:br>
              <a:rPr lang="en-US" sz="5400" dirty="0" smtClean="0">
                <a:effectLst/>
                <a:latin typeface="Century Gothic" charset="0"/>
                <a:ea typeface="ＭＳ Ｐゴシック" charset="0"/>
                <a:cs typeface="ＭＳ Ｐゴシック" charset="0"/>
              </a:rPr>
            </a:br>
            <a:r>
              <a:rPr lang="en-US" b="0" dirty="0" smtClean="0">
                <a:effectLst/>
                <a:latin typeface="Century Gothic" charset="0"/>
                <a:ea typeface="ＭＳ Ｐゴシック" charset="0"/>
                <a:cs typeface="ＭＳ Ｐゴシック" charset="0"/>
              </a:rPr>
              <a:t>In terms of /8s, how much total space has each RIR issued?</a:t>
            </a:r>
            <a:br>
              <a:rPr lang="en-US" b="0" dirty="0" smtClean="0">
                <a:effectLst/>
                <a:latin typeface="Century Gothic" charset="0"/>
                <a:ea typeface="ＭＳ Ｐゴシック" charset="0"/>
                <a:cs typeface="ＭＳ Ｐゴシック" charset="0"/>
              </a:rPr>
            </a:br>
            <a:r>
              <a:rPr lang="en-US" b="0" dirty="0" smtClean="0">
                <a:effectLst/>
                <a:latin typeface="Century Gothic" charset="0"/>
                <a:ea typeface="ＭＳ Ｐゴシック" charset="0"/>
                <a:cs typeface="ＭＳ Ｐゴシック" charset="0"/>
              </a:rPr>
              <a:t>(Jan 1999 –  </a:t>
            </a:r>
            <a:r>
              <a:rPr lang="is-IS" b="0" dirty="0" smtClean="0">
                <a:effectLst/>
                <a:latin typeface="Century Gothic" charset="0"/>
                <a:ea typeface="ＭＳ Ｐゴシック" charset="0"/>
                <a:cs typeface="ＭＳ Ｐゴシック" charset="0"/>
              </a:rPr>
              <a:t>Dec 2017</a:t>
            </a:r>
            <a:endParaRPr lang="en-US" dirty="0"/>
          </a:p>
        </p:txBody>
      </p:sp>
    </p:spTree>
    <p:extLst>
      <p:ext uri="{BB962C8B-B14F-4D97-AF65-F5344CB8AC3E}">
        <p14:creationId xmlns:p14="http://schemas.microsoft.com/office/powerpoint/2010/main" val="373084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INTERNET PROTOCOL VERSION 4</a:t>
            </a:r>
            <a:br>
              <a:rPr lang="en-US" dirty="0" smtClean="0"/>
            </a:br>
            <a:r>
              <a:rPr lang="en-US" dirty="0" smtClean="0"/>
              <a:t>(IPv4)</a:t>
            </a:r>
            <a:endParaRPr lang="en-US" dirty="0"/>
          </a:p>
        </p:txBody>
      </p:sp>
      <p:sp>
        <p:nvSpPr>
          <p:cNvPr id="5" name="Subtitle 4"/>
          <p:cNvSpPr>
            <a:spLocks noGrp="1"/>
          </p:cNvSpPr>
          <p:nvPr>
            <p:ph type="subTitle" idx="1"/>
          </p:nvPr>
        </p:nvSpPr>
        <p:spPr/>
        <p:txBody>
          <a:bodyPr/>
          <a:lstStyle/>
          <a:p>
            <a:r>
              <a:rPr lang="en-US" dirty="0" smtClean="0"/>
              <a:t>THE BASICS</a:t>
            </a:r>
            <a:endParaRPr lang="en-US" dirty="0"/>
          </a:p>
        </p:txBody>
      </p:sp>
    </p:spTree>
    <p:extLst>
      <p:ext uri="{BB962C8B-B14F-4D97-AF65-F5344CB8AC3E}">
        <p14:creationId xmlns:p14="http://schemas.microsoft.com/office/powerpoint/2010/main" val="37992215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fontAlgn="auto">
              <a:spcAft>
                <a:spcPts val="0"/>
              </a:spcAft>
              <a:defRPr/>
            </a:pPr>
            <a:r>
              <a:rPr lang="en-US" smtClean="0">
                <a:solidFill>
                  <a:schemeClr val="tx2">
                    <a:satMod val="130000"/>
                  </a:schemeClr>
                </a:solidFill>
              </a:rPr>
              <a:t>IP Address Classes</a:t>
            </a:r>
            <a:endParaRPr lang="en-AU" smtClean="0">
              <a:solidFill>
                <a:schemeClr val="tx2">
                  <a:satMod val="130000"/>
                </a:schemeClr>
              </a:solidFill>
            </a:endParaRPr>
          </a:p>
        </p:txBody>
      </p:sp>
      <p:sp>
        <p:nvSpPr>
          <p:cNvPr id="13315" name="Rectangle 3"/>
          <p:cNvSpPr>
            <a:spLocks noGrp="1" noChangeArrowheads="1"/>
          </p:cNvSpPr>
          <p:nvPr>
            <p:ph idx="1"/>
          </p:nvPr>
        </p:nvSpPr>
        <p:spPr/>
        <p:txBody>
          <a:bodyPr/>
          <a:lstStyle/>
          <a:p>
            <a:pPr>
              <a:buFont typeface="Wingdings" pitchFamily="2" charset="2"/>
              <a:buChar char="§"/>
            </a:pPr>
            <a:r>
              <a:rPr lang="en-US" altLang="en-US" dirty="0" smtClean="0"/>
              <a:t>IPv4 </a:t>
            </a:r>
            <a:r>
              <a:rPr lang="en-US" altLang="en-US" dirty="0" smtClean="0"/>
              <a:t>addresses </a:t>
            </a:r>
            <a:r>
              <a:rPr lang="en-US" altLang="en-US" dirty="0" smtClean="0"/>
              <a:t>were</a:t>
            </a:r>
            <a:r>
              <a:rPr lang="en-US" altLang="en-US" dirty="0" smtClean="0"/>
              <a:t> </a:t>
            </a:r>
            <a:r>
              <a:rPr lang="en-US" altLang="en-US" dirty="0" smtClean="0"/>
              <a:t>divided into </a:t>
            </a:r>
            <a:r>
              <a:rPr lang="en-US" altLang="en-US" b="1" dirty="0" smtClean="0"/>
              <a:t>5</a:t>
            </a:r>
            <a:r>
              <a:rPr lang="en-US" altLang="en-US" dirty="0" smtClean="0"/>
              <a:t> classes, each of which is designated with the alphabetic letters </a:t>
            </a:r>
            <a:r>
              <a:rPr lang="en-US" altLang="en-US" b="1" dirty="0" smtClean="0"/>
              <a:t>A</a:t>
            </a:r>
            <a:r>
              <a:rPr lang="en-US" altLang="en-US" dirty="0" smtClean="0"/>
              <a:t> to </a:t>
            </a:r>
            <a:r>
              <a:rPr lang="en-US" altLang="en-US" b="1" dirty="0" smtClean="0"/>
              <a:t>E</a:t>
            </a:r>
            <a:r>
              <a:rPr lang="en-US" altLang="en-US" dirty="0" smtClean="0"/>
              <a:t>.</a:t>
            </a:r>
          </a:p>
          <a:p>
            <a:pPr>
              <a:buFont typeface="Wingdings" pitchFamily="2" charset="2"/>
              <a:buChar char="§"/>
            </a:pPr>
            <a:r>
              <a:rPr lang="en-US" altLang="en-US" dirty="0" smtClean="0"/>
              <a:t>Class </a:t>
            </a:r>
            <a:r>
              <a:rPr lang="en-US" altLang="en-US" b="1" dirty="0" smtClean="0"/>
              <a:t>D</a:t>
            </a:r>
            <a:r>
              <a:rPr lang="en-US" altLang="en-US" dirty="0" smtClean="0"/>
              <a:t> addresses are used for multicasting.</a:t>
            </a:r>
          </a:p>
          <a:p>
            <a:pPr>
              <a:buFont typeface="Wingdings" pitchFamily="2" charset="2"/>
              <a:buChar char="§"/>
            </a:pPr>
            <a:r>
              <a:rPr lang="en-US" altLang="en-US" dirty="0" smtClean="0"/>
              <a:t>Class </a:t>
            </a:r>
            <a:r>
              <a:rPr lang="en-US" altLang="en-US" b="1" dirty="0" smtClean="0"/>
              <a:t>E</a:t>
            </a:r>
            <a:r>
              <a:rPr lang="en-US" altLang="en-US" dirty="0" smtClean="0"/>
              <a:t> addresses are reserved for testing &amp; Research and some mysterious future </a:t>
            </a:r>
            <a:r>
              <a:rPr lang="en-US" altLang="en-US" dirty="0" smtClean="0"/>
              <a:t>use </a:t>
            </a:r>
            <a:r>
              <a:rPr lang="en-US" altLang="en-US" dirty="0" smtClean="0">
                <a:sym typeface="Wingdings" pitchFamily="2" charset="2"/>
              </a:rPr>
              <a:t></a:t>
            </a:r>
            <a:endParaRPr lang="en-AU" altLang="en-US" dirty="0" smtClean="0"/>
          </a:p>
        </p:txBody>
      </p:sp>
      <p:sp>
        <p:nvSpPr>
          <p:cNvPr id="8195" name="Slide Number Placeholder 4"/>
          <p:cNvSpPr>
            <a:spLocks noGrp="1"/>
          </p:cNvSpPr>
          <p:nvPr>
            <p:ph type="sldNum" sz="quarter" idx="12"/>
          </p:nvPr>
        </p:nvSpPr>
        <p:spPr/>
        <p:txBody>
          <a:bodyPr>
            <a:normAutofit fontScale="77500" lnSpcReduction="20000"/>
          </a:bodyPr>
          <a:lstStyle>
            <a:lvl1pPr>
              <a:defRPr sz="3200">
                <a:solidFill>
                  <a:schemeClr val="bg1"/>
                </a:solidFill>
                <a:latin typeface="Times New Roman" pitchFamily="18" charset="0"/>
              </a:defRPr>
            </a:lvl1pPr>
            <a:lvl2pPr>
              <a:defRPr sz="2800">
                <a:solidFill>
                  <a:schemeClr val="bg1"/>
                </a:solidFill>
                <a:latin typeface="Times New Roman" pitchFamily="18" charset="0"/>
              </a:defRPr>
            </a:lvl2pPr>
            <a:lvl3pPr>
              <a:defRPr sz="2400">
                <a:solidFill>
                  <a:schemeClr val="bg1"/>
                </a:solidFill>
                <a:latin typeface="Times New Roman" pitchFamily="18" charset="0"/>
              </a:defRPr>
            </a:lvl3pPr>
            <a:lvl4pPr>
              <a:defRPr sz="2400">
                <a:solidFill>
                  <a:schemeClr val="bg1"/>
                </a:solidFill>
                <a:latin typeface="Times New Roman" pitchFamily="18" charset="0"/>
              </a:defRPr>
            </a:lvl4pPr>
            <a:lvl5pPr>
              <a:defRPr sz="2400">
                <a:solidFill>
                  <a:schemeClr val="bg1"/>
                </a:solidFill>
                <a:latin typeface="Times New Roman" pitchFamily="18" charset="0"/>
              </a:defRPr>
            </a:lvl5pPr>
            <a:lvl6pPr eaLnBrk="0" hangingPunct="0">
              <a:defRPr sz="2400">
                <a:solidFill>
                  <a:schemeClr val="bg1"/>
                </a:solidFill>
                <a:latin typeface="Times New Roman" pitchFamily="18" charset="0"/>
              </a:defRPr>
            </a:lvl6pPr>
            <a:lvl7pPr eaLnBrk="0" hangingPunct="0">
              <a:defRPr sz="2400">
                <a:solidFill>
                  <a:schemeClr val="bg1"/>
                </a:solidFill>
                <a:latin typeface="Times New Roman" pitchFamily="18" charset="0"/>
              </a:defRPr>
            </a:lvl7pPr>
            <a:lvl8pPr eaLnBrk="0" hangingPunct="0">
              <a:defRPr sz="2400">
                <a:solidFill>
                  <a:schemeClr val="bg1"/>
                </a:solidFill>
                <a:latin typeface="Times New Roman" pitchFamily="18" charset="0"/>
              </a:defRPr>
            </a:lvl8pPr>
            <a:lvl9pPr eaLnBrk="0" hangingPunct="0">
              <a:defRPr sz="2400">
                <a:solidFill>
                  <a:schemeClr val="bg1"/>
                </a:solidFill>
                <a:latin typeface="Times New Roman" pitchFamily="18" charset="0"/>
              </a:defRPr>
            </a:lvl9pPr>
          </a:lstStyle>
          <a:p>
            <a:pPr>
              <a:defRPr/>
            </a:pPr>
            <a:fld id="{5FC050DF-58D5-4D48-85F2-B30AE822A1AD}" type="slidenum">
              <a:rPr lang="en-AU" altLang="en-US" sz="2800" smtClean="0">
                <a:latin typeface="Tahoma" pitchFamily="34" charset="0"/>
              </a:rPr>
              <a:pPr>
                <a:defRPr/>
              </a:pPr>
              <a:t>19</a:t>
            </a:fld>
            <a:endParaRPr lang="en-AU" altLang="en-US" sz="2800" smtClean="0">
              <a:latin typeface="Tahoma" pitchFamily="34" charset="0"/>
            </a:endParaRPr>
          </a:p>
        </p:txBody>
      </p:sp>
    </p:spTree>
    <p:extLst>
      <p:ext uri="{BB962C8B-B14F-4D97-AF65-F5344CB8AC3E}">
        <p14:creationId xmlns:p14="http://schemas.microsoft.com/office/powerpoint/2010/main" val="3544993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INTERNET NUMBER RESOURCES PLANNING</a:t>
            </a:r>
            <a:endParaRPr lang="en-US" dirty="0"/>
          </a:p>
        </p:txBody>
      </p:sp>
      <p:sp>
        <p:nvSpPr>
          <p:cNvPr id="3" name="Subtitle 2"/>
          <p:cNvSpPr>
            <a:spLocks noGrp="1"/>
          </p:cNvSpPr>
          <p:nvPr>
            <p:ph type="subTitle" idx="1"/>
          </p:nvPr>
        </p:nvSpPr>
        <p:spPr/>
        <p:txBody>
          <a:bodyPr/>
          <a:lstStyle/>
          <a:p>
            <a:r>
              <a:rPr lang="en-US" dirty="0" smtClean="0"/>
              <a:t>GAMCHIX SERIES SESSION 2</a:t>
            </a:r>
          </a:p>
          <a:p>
            <a:r>
              <a:rPr lang="en-US" dirty="0" smtClean="0"/>
              <a:t>FEB 2018</a:t>
            </a:r>
            <a:endParaRPr lang="en-US" dirty="0"/>
          </a:p>
        </p:txBody>
      </p:sp>
    </p:spTree>
    <p:extLst>
      <p:ext uri="{BB962C8B-B14F-4D97-AF65-F5344CB8AC3E}">
        <p14:creationId xmlns:p14="http://schemas.microsoft.com/office/powerpoint/2010/main" val="17102919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fontAlgn="auto">
              <a:spcAft>
                <a:spcPts val="0"/>
              </a:spcAft>
              <a:defRPr/>
            </a:pPr>
            <a:r>
              <a:rPr lang="en-US" smtClean="0">
                <a:solidFill>
                  <a:schemeClr val="tx2">
                    <a:satMod val="130000"/>
                  </a:schemeClr>
                </a:solidFill>
              </a:rPr>
              <a:t>IP Address Classes </a:t>
            </a:r>
            <a:r>
              <a:rPr lang="en-US" sz="2800" i="1" smtClean="0">
                <a:solidFill>
                  <a:schemeClr val="tx2">
                    <a:satMod val="130000"/>
                  </a:schemeClr>
                </a:solidFill>
              </a:rPr>
              <a:t>(Cont.)</a:t>
            </a:r>
            <a:endParaRPr lang="en-AU" sz="2800" i="1" smtClean="0">
              <a:solidFill>
                <a:schemeClr val="tx2">
                  <a:satMod val="130000"/>
                </a:schemeClr>
              </a:solidFill>
            </a:endParaRPr>
          </a:p>
        </p:txBody>
      </p:sp>
      <p:sp>
        <p:nvSpPr>
          <p:cNvPr id="14339" name="Rectangle 3"/>
          <p:cNvSpPr>
            <a:spLocks noGrp="1" noChangeArrowheads="1"/>
          </p:cNvSpPr>
          <p:nvPr>
            <p:ph idx="1"/>
          </p:nvPr>
        </p:nvSpPr>
        <p:spPr>
          <a:xfrm>
            <a:off x="1143000" y="1524000"/>
            <a:ext cx="7086600" cy="1066800"/>
          </a:xfrm>
        </p:spPr>
        <p:txBody>
          <a:bodyPr/>
          <a:lstStyle/>
          <a:p>
            <a:r>
              <a:rPr lang="en-US" altLang="en-US" dirty="0" smtClean="0"/>
              <a:t>The 5 IP classes are split up based on the value in the 1</a:t>
            </a:r>
            <a:r>
              <a:rPr lang="en-US" altLang="en-US" baseline="30000" dirty="0" smtClean="0"/>
              <a:t>st</a:t>
            </a:r>
            <a:r>
              <a:rPr lang="en-US" altLang="en-US" dirty="0" smtClean="0"/>
              <a:t> octet:</a:t>
            </a:r>
            <a:endParaRPr lang="en-AU" altLang="en-US" dirty="0" smtClean="0"/>
          </a:p>
        </p:txBody>
      </p:sp>
      <p:sp>
        <p:nvSpPr>
          <p:cNvPr id="9219" name="Slide Number Placeholder 4"/>
          <p:cNvSpPr>
            <a:spLocks noGrp="1"/>
          </p:cNvSpPr>
          <p:nvPr>
            <p:ph type="sldNum" sz="quarter" idx="12"/>
          </p:nvPr>
        </p:nvSpPr>
        <p:spPr/>
        <p:txBody>
          <a:bodyPr>
            <a:normAutofit fontScale="77500" lnSpcReduction="20000"/>
          </a:bodyPr>
          <a:lstStyle>
            <a:lvl1pPr>
              <a:defRPr sz="3200">
                <a:solidFill>
                  <a:schemeClr val="bg1"/>
                </a:solidFill>
                <a:latin typeface="Times New Roman" pitchFamily="18" charset="0"/>
              </a:defRPr>
            </a:lvl1pPr>
            <a:lvl2pPr>
              <a:defRPr sz="2800">
                <a:solidFill>
                  <a:schemeClr val="bg1"/>
                </a:solidFill>
                <a:latin typeface="Times New Roman" pitchFamily="18" charset="0"/>
              </a:defRPr>
            </a:lvl2pPr>
            <a:lvl3pPr>
              <a:defRPr sz="2400">
                <a:solidFill>
                  <a:schemeClr val="bg1"/>
                </a:solidFill>
                <a:latin typeface="Times New Roman" pitchFamily="18" charset="0"/>
              </a:defRPr>
            </a:lvl3pPr>
            <a:lvl4pPr>
              <a:defRPr sz="2400">
                <a:solidFill>
                  <a:schemeClr val="bg1"/>
                </a:solidFill>
                <a:latin typeface="Times New Roman" pitchFamily="18" charset="0"/>
              </a:defRPr>
            </a:lvl4pPr>
            <a:lvl5pPr>
              <a:defRPr sz="2400">
                <a:solidFill>
                  <a:schemeClr val="bg1"/>
                </a:solidFill>
                <a:latin typeface="Times New Roman" pitchFamily="18" charset="0"/>
              </a:defRPr>
            </a:lvl5pPr>
            <a:lvl6pPr eaLnBrk="0" hangingPunct="0">
              <a:defRPr sz="2400">
                <a:solidFill>
                  <a:schemeClr val="bg1"/>
                </a:solidFill>
                <a:latin typeface="Times New Roman" pitchFamily="18" charset="0"/>
              </a:defRPr>
            </a:lvl6pPr>
            <a:lvl7pPr eaLnBrk="0" hangingPunct="0">
              <a:defRPr sz="2400">
                <a:solidFill>
                  <a:schemeClr val="bg1"/>
                </a:solidFill>
                <a:latin typeface="Times New Roman" pitchFamily="18" charset="0"/>
              </a:defRPr>
            </a:lvl7pPr>
            <a:lvl8pPr eaLnBrk="0" hangingPunct="0">
              <a:defRPr sz="2400">
                <a:solidFill>
                  <a:schemeClr val="bg1"/>
                </a:solidFill>
                <a:latin typeface="Times New Roman" pitchFamily="18" charset="0"/>
              </a:defRPr>
            </a:lvl8pPr>
            <a:lvl9pPr eaLnBrk="0" hangingPunct="0">
              <a:defRPr sz="2400">
                <a:solidFill>
                  <a:schemeClr val="bg1"/>
                </a:solidFill>
                <a:latin typeface="Times New Roman" pitchFamily="18" charset="0"/>
              </a:defRPr>
            </a:lvl9pPr>
          </a:lstStyle>
          <a:p>
            <a:pPr>
              <a:defRPr/>
            </a:pPr>
            <a:fld id="{80D3F179-2FDD-4BD8-BB8F-D65C071328B4}" type="slidenum">
              <a:rPr lang="en-AU" altLang="en-US" sz="2800" smtClean="0">
                <a:latin typeface="Tahoma" pitchFamily="34" charset="0"/>
              </a:rPr>
              <a:pPr>
                <a:defRPr/>
              </a:pPr>
              <a:t>20</a:t>
            </a:fld>
            <a:endParaRPr lang="en-AU" altLang="en-US" sz="2800" smtClean="0">
              <a:latin typeface="Tahoma" pitchFamily="34" charset="0"/>
            </a:endParaRPr>
          </a:p>
        </p:txBody>
      </p:sp>
      <p:pic>
        <p:nvPicPr>
          <p:cNvPr id="14341" name="Picture 116" descr="C:\My Documents\TCP_IP\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895600"/>
            <a:ext cx="7696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66543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RESERVED IPS</a:t>
            </a: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dirty="0" smtClean="0"/>
              <a:t>127.0.0.1 = Loopback testing</a:t>
            </a:r>
          </a:p>
          <a:p>
            <a:pPr>
              <a:buFont typeface="Wingdings" pitchFamily="2" charset="2"/>
              <a:buChar char="§"/>
            </a:pPr>
            <a:r>
              <a:rPr lang="en-US" dirty="0" smtClean="0"/>
              <a:t>169.254.0.0 – 169.254.255.255 = APIPA, Link Local</a:t>
            </a:r>
          </a:p>
          <a:p>
            <a:pPr>
              <a:buFont typeface="Wingdings" pitchFamily="2" charset="2"/>
              <a:buChar char="§"/>
            </a:pPr>
            <a:r>
              <a:rPr lang="en-US" dirty="0" smtClean="0"/>
              <a:t>CLASS </a:t>
            </a:r>
            <a:r>
              <a:rPr lang="en-US" b="1" dirty="0" smtClean="0"/>
              <a:t>D</a:t>
            </a:r>
            <a:r>
              <a:rPr lang="en-US" dirty="0" smtClean="0"/>
              <a:t> ADDRESSES = </a:t>
            </a:r>
            <a:r>
              <a:rPr lang="en-US" dirty="0" smtClean="0"/>
              <a:t>224 </a:t>
            </a:r>
            <a:r>
              <a:rPr lang="en-US" dirty="0" smtClean="0"/>
              <a:t>~ 239</a:t>
            </a:r>
          </a:p>
          <a:p>
            <a:pPr marL="0" indent="0">
              <a:buNone/>
            </a:pPr>
            <a:r>
              <a:rPr lang="en-US" dirty="0" smtClean="0"/>
              <a:t>Multicasting</a:t>
            </a:r>
          </a:p>
          <a:p>
            <a:pPr>
              <a:buFont typeface="Wingdings" pitchFamily="2" charset="2"/>
              <a:buChar char="§"/>
            </a:pPr>
            <a:r>
              <a:rPr lang="en-US" dirty="0" smtClean="0"/>
              <a:t>CLASS </a:t>
            </a:r>
            <a:r>
              <a:rPr lang="en-US" b="1" dirty="0" smtClean="0"/>
              <a:t>E</a:t>
            </a:r>
            <a:r>
              <a:rPr lang="en-US" dirty="0" smtClean="0"/>
              <a:t> ADDRESSES = 240 ~ 255 </a:t>
            </a:r>
          </a:p>
          <a:p>
            <a:pPr marL="0" indent="0">
              <a:buNone/>
            </a:pPr>
            <a:r>
              <a:rPr lang="en-US" dirty="0" smtClean="0"/>
              <a:t>Research and Military experiment</a:t>
            </a:r>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0755464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PUBLIC </a:t>
            </a:r>
            <a:r>
              <a:rPr lang="en-US" dirty="0" err="1" smtClean="0"/>
              <a:t>vs</a:t>
            </a:r>
            <a:r>
              <a:rPr lang="en-US" dirty="0" smtClean="0"/>
              <a:t> PRIVATE ADDRESSES.</a:t>
            </a:r>
            <a:br>
              <a:rPr lang="en-US" dirty="0" smtClean="0"/>
            </a:br>
            <a:r>
              <a:rPr lang="en-US" dirty="0" smtClean="0"/>
              <a:t>RFC 1918?</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pt-BR" dirty="0" smtClean="0"/>
              <a:t>To </a:t>
            </a:r>
            <a:r>
              <a:rPr lang="pt-BR" dirty="0" smtClean="0"/>
              <a:t>explore IPv4 Public </a:t>
            </a:r>
            <a:r>
              <a:rPr lang="pt-BR" dirty="0" smtClean="0"/>
              <a:t>vs Private, lets looks at what RFC 1918 says:</a:t>
            </a:r>
          </a:p>
          <a:p>
            <a:pPr marL="0" indent="0">
              <a:buNone/>
            </a:pPr>
            <a:endParaRPr lang="pt-BR" dirty="0" smtClean="0"/>
          </a:p>
          <a:p>
            <a:pPr>
              <a:buFont typeface="Wingdings" pitchFamily="2" charset="2"/>
              <a:buChar char="Ø"/>
            </a:pPr>
            <a:r>
              <a:rPr lang="pt-BR" b="1" dirty="0" smtClean="0"/>
              <a:t>10</a:t>
            </a:r>
            <a:r>
              <a:rPr lang="pt-BR" dirty="0" smtClean="0"/>
              <a:t>.0.0.0 - </a:t>
            </a:r>
            <a:r>
              <a:rPr lang="pt-BR" b="1" dirty="0" smtClean="0"/>
              <a:t>10</a:t>
            </a:r>
            <a:r>
              <a:rPr lang="pt-BR" dirty="0" smtClean="0"/>
              <a:t>.255.255.255 </a:t>
            </a:r>
            <a:r>
              <a:rPr lang="pt-BR" dirty="0" smtClean="0"/>
              <a:t> (</a:t>
            </a:r>
            <a:r>
              <a:rPr lang="pt-BR" dirty="0" smtClean="0"/>
              <a:t>10/8 prefix</a:t>
            </a:r>
            <a:r>
              <a:rPr lang="pt-BR" dirty="0" smtClean="0"/>
              <a:t>) = private</a:t>
            </a:r>
            <a:endParaRPr lang="pt-BR" dirty="0" smtClean="0"/>
          </a:p>
          <a:p>
            <a:pPr marL="0" indent="0">
              <a:buNone/>
            </a:pPr>
            <a:endParaRPr lang="pt-BR" dirty="0" smtClean="0"/>
          </a:p>
          <a:p>
            <a:pPr>
              <a:buFont typeface="Wingdings" pitchFamily="2" charset="2"/>
              <a:buChar char="Ø"/>
            </a:pPr>
            <a:r>
              <a:rPr lang="pt-BR" b="1" dirty="0" smtClean="0"/>
              <a:t>172.16</a:t>
            </a:r>
            <a:r>
              <a:rPr lang="pt-BR" dirty="0" smtClean="0"/>
              <a:t>.0.0 - </a:t>
            </a:r>
            <a:r>
              <a:rPr lang="pt-BR" b="1" dirty="0" smtClean="0"/>
              <a:t>172.31</a:t>
            </a:r>
            <a:r>
              <a:rPr lang="pt-BR" dirty="0" smtClean="0"/>
              <a:t>.255.255 </a:t>
            </a:r>
            <a:r>
              <a:rPr lang="pt-BR" dirty="0" smtClean="0"/>
              <a:t>(</a:t>
            </a:r>
            <a:r>
              <a:rPr lang="pt-BR" dirty="0" smtClean="0"/>
              <a:t>172.16/12 prefix)</a:t>
            </a:r>
          </a:p>
          <a:p>
            <a:pPr marL="0" indent="0">
              <a:buNone/>
            </a:pPr>
            <a:endParaRPr lang="pt-BR" dirty="0" smtClean="0"/>
          </a:p>
          <a:p>
            <a:pPr>
              <a:buFont typeface="Wingdings" pitchFamily="2" charset="2"/>
              <a:buChar char="Ø"/>
            </a:pPr>
            <a:r>
              <a:rPr lang="pt-BR" b="1" dirty="0" smtClean="0"/>
              <a:t>192.168</a:t>
            </a:r>
            <a:r>
              <a:rPr lang="pt-BR" dirty="0" smtClean="0"/>
              <a:t>.0.0 - </a:t>
            </a:r>
            <a:r>
              <a:rPr lang="pt-BR" b="1" dirty="0" smtClean="0"/>
              <a:t>192.168</a:t>
            </a:r>
            <a:r>
              <a:rPr lang="pt-BR" dirty="0" smtClean="0"/>
              <a:t>.255.255 (192.168/16 </a:t>
            </a:r>
            <a:r>
              <a:rPr lang="pt-BR" dirty="0" smtClean="0"/>
              <a:t>prefix)</a:t>
            </a:r>
          </a:p>
          <a:p>
            <a:endParaRPr lang="en-US" dirty="0"/>
          </a:p>
        </p:txBody>
      </p:sp>
    </p:spTree>
    <p:extLst>
      <p:ext uri="{BB962C8B-B14F-4D97-AF65-F5344CB8AC3E}">
        <p14:creationId xmlns:p14="http://schemas.microsoft.com/office/powerpoint/2010/main" val="2023748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a:t>
            </a:r>
            <a:r>
              <a:rPr lang="en-US" dirty="0" err="1" smtClean="0"/>
              <a:t>vs</a:t>
            </a:r>
            <a:r>
              <a:rPr lang="en-US" dirty="0" smtClean="0"/>
              <a:t> PRIVATE IPs</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C:\Users\Intel Core i7\Music\GAMCHIX\microsoft-offical-course-20410c05-12-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304800"/>
            <a:ext cx="8689145"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915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a:t>
            </a:r>
            <a:r>
              <a:rPr lang="en-US" dirty="0" err="1" smtClean="0"/>
              <a:t>vs</a:t>
            </a:r>
            <a:r>
              <a:rPr lang="en-US" dirty="0" smtClean="0"/>
              <a:t> PRIVATE</a:t>
            </a:r>
            <a:endParaRPr lang="en-US" dirty="0"/>
          </a:p>
        </p:txBody>
      </p:sp>
      <p:sp>
        <p:nvSpPr>
          <p:cNvPr id="3" name="Content Placeholder 2"/>
          <p:cNvSpPr>
            <a:spLocks noGrp="1"/>
          </p:cNvSpPr>
          <p:nvPr>
            <p:ph idx="1"/>
          </p:nvPr>
        </p:nvSpPr>
        <p:spPr/>
        <p:txBody>
          <a:bodyPr/>
          <a:lstStyle/>
          <a:p>
            <a:r>
              <a:rPr lang="en-US" b="1" dirty="0" smtClean="0"/>
              <a:t>SAMPLE PUBLIC IPs: </a:t>
            </a:r>
            <a:r>
              <a:rPr lang="en-US" dirty="0" smtClean="0">
                <a:solidFill>
                  <a:srgbClr val="FF0000"/>
                </a:solidFill>
              </a:rPr>
              <a:t>201.1.102.2</a:t>
            </a:r>
            <a:r>
              <a:rPr lang="en-US" dirty="0" smtClean="0"/>
              <a:t>, </a:t>
            </a:r>
            <a:r>
              <a:rPr lang="en-US" dirty="0" smtClean="0">
                <a:solidFill>
                  <a:schemeClr val="tx2">
                    <a:lumMod val="60000"/>
                    <a:lumOff val="40000"/>
                  </a:schemeClr>
                </a:solidFill>
              </a:rPr>
              <a:t>192.200.1.4</a:t>
            </a:r>
            <a:r>
              <a:rPr lang="en-US" dirty="0" smtClean="0"/>
              <a:t>, </a:t>
            </a:r>
            <a:r>
              <a:rPr lang="en-US" dirty="0" smtClean="0">
                <a:solidFill>
                  <a:srgbClr val="00B050"/>
                </a:solidFill>
              </a:rPr>
              <a:t>120.15.19.1</a:t>
            </a:r>
            <a:r>
              <a:rPr lang="en-US" dirty="0" smtClean="0"/>
              <a:t>, </a:t>
            </a:r>
            <a:r>
              <a:rPr lang="en-US" dirty="0" smtClean="0">
                <a:solidFill>
                  <a:schemeClr val="bg2">
                    <a:lumMod val="50000"/>
                  </a:schemeClr>
                </a:solidFill>
              </a:rPr>
              <a:t>9.100.1.4</a:t>
            </a:r>
            <a:r>
              <a:rPr lang="en-US" dirty="0" smtClean="0"/>
              <a:t>, </a:t>
            </a:r>
            <a:r>
              <a:rPr lang="en-US" dirty="0" smtClean="0">
                <a:solidFill>
                  <a:srgbClr val="00B0F0"/>
                </a:solidFill>
              </a:rPr>
              <a:t>100.50.192.1</a:t>
            </a:r>
            <a:r>
              <a:rPr lang="en-US" dirty="0" smtClean="0"/>
              <a:t>, </a:t>
            </a:r>
            <a:r>
              <a:rPr lang="en-US" dirty="0" smtClean="0">
                <a:solidFill>
                  <a:srgbClr val="7030A0"/>
                </a:solidFill>
              </a:rPr>
              <a:t>170.80.19.9</a:t>
            </a:r>
          </a:p>
          <a:p>
            <a:endParaRPr lang="en-US" dirty="0"/>
          </a:p>
          <a:p>
            <a:r>
              <a:rPr lang="en-US" b="1" dirty="0" smtClean="0"/>
              <a:t>SAMPLE PRIVATE IPs: </a:t>
            </a:r>
            <a:r>
              <a:rPr lang="en-US" dirty="0" smtClean="0"/>
              <a:t>192.168</a:t>
            </a:r>
            <a:r>
              <a:rPr lang="en-US" dirty="0" smtClean="0">
                <a:solidFill>
                  <a:schemeClr val="tx2">
                    <a:lumMod val="60000"/>
                    <a:lumOff val="40000"/>
                  </a:schemeClr>
                </a:solidFill>
              </a:rPr>
              <a:t>.1.1</a:t>
            </a:r>
            <a:r>
              <a:rPr lang="en-US" dirty="0" smtClean="0"/>
              <a:t>, 192.168</a:t>
            </a:r>
            <a:r>
              <a:rPr lang="en-US" dirty="0" smtClean="0">
                <a:solidFill>
                  <a:schemeClr val="accent6">
                    <a:lumMod val="75000"/>
                  </a:schemeClr>
                </a:solidFill>
              </a:rPr>
              <a:t>.100.200</a:t>
            </a:r>
            <a:r>
              <a:rPr lang="en-US" dirty="0" smtClean="0"/>
              <a:t>, 172.16</a:t>
            </a:r>
            <a:r>
              <a:rPr lang="en-US" dirty="0" smtClean="0">
                <a:solidFill>
                  <a:schemeClr val="tx2">
                    <a:lumMod val="60000"/>
                    <a:lumOff val="40000"/>
                  </a:schemeClr>
                </a:solidFill>
              </a:rPr>
              <a:t>.4.1</a:t>
            </a:r>
            <a:r>
              <a:rPr lang="en-US" dirty="0" smtClean="0"/>
              <a:t>, 172.17</a:t>
            </a:r>
            <a:r>
              <a:rPr lang="en-US" dirty="0" smtClean="0">
                <a:solidFill>
                  <a:schemeClr val="accent2">
                    <a:lumMod val="75000"/>
                  </a:schemeClr>
                </a:solidFill>
              </a:rPr>
              <a:t>.20.19</a:t>
            </a:r>
            <a:r>
              <a:rPr lang="en-US" dirty="0" smtClean="0"/>
              <a:t>,</a:t>
            </a:r>
          </a:p>
          <a:p>
            <a:pPr marL="0" indent="0">
              <a:buNone/>
            </a:pPr>
            <a:r>
              <a:rPr lang="en-US" dirty="0" smtClean="0">
                <a:solidFill>
                  <a:schemeClr val="accent3">
                    <a:lumMod val="75000"/>
                  </a:schemeClr>
                </a:solidFill>
              </a:rPr>
              <a:t>10.100.19.8</a:t>
            </a:r>
            <a:r>
              <a:rPr lang="en-US" dirty="0" smtClean="0"/>
              <a:t>, </a:t>
            </a:r>
            <a:r>
              <a:rPr lang="en-US" dirty="0" smtClean="0">
                <a:solidFill>
                  <a:schemeClr val="accent4">
                    <a:lumMod val="50000"/>
                  </a:schemeClr>
                </a:solidFill>
              </a:rPr>
              <a:t>10.</a:t>
            </a:r>
            <a:r>
              <a:rPr lang="en-US" dirty="0" smtClean="0">
                <a:solidFill>
                  <a:srgbClr val="FF0000"/>
                </a:solidFill>
              </a:rPr>
              <a:t>10.1.1</a:t>
            </a:r>
            <a:r>
              <a:rPr lang="en-US" dirty="0" smtClean="0"/>
              <a:t>, 10.</a:t>
            </a:r>
            <a:r>
              <a:rPr lang="en-US" dirty="0" smtClean="0">
                <a:solidFill>
                  <a:srgbClr val="7030A0"/>
                </a:solidFill>
              </a:rPr>
              <a:t>1.2.1</a:t>
            </a:r>
            <a:r>
              <a:rPr lang="en-US" dirty="0" smtClean="0"/>
              <a:t>, </a:t>
            </a:r>
            <a:endParaRPr lang="en-US" dirty="0" smtClean="0">
              <a:solidFill>
                <a:srgbClr val="00B050"/>
              </a:solidFill>
            </a:endParaRPr>
          </a:p>
        </p:txBody>
      </p:sp>
    </p:spTree>
    <p:extLst>
      <p:ext uri="{BB962C8B-B14F-4D97-AF65-F5344CB8AC3E}">
        <p14:creationId xmlns:p14="http://schemas.microsoft.com/office/powerpoint/2010/main" val="24664381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820863" y="990600"/>
            <a:ext cx="6561137" cy="914400"/>
          </a:xfrm>
        </p:spPr>
        <p:txBody>
          <a:bodyPr>
            <a:normAutofit fontScale="90000"/>
          </a:bodyPr>
          <a:lstStyle/>
          <a:p>
            <a:pPr fontAlgn="auto">
              <a:spcAft>
                <a:spcPts val="0"/>
              </a:spcAft>
              <a:defRPr/>
            </a:pPr>
            <a:r>
              <a:rPr lang="en-US" smtClean="0">
                <a:solidFill>
                  <a:schemeClr val="tx2">
                    <a:satMod val="130000"/>
                  </a:schemeClr>
                </a:solidFill>
              </a:rPr>
              <a:t>Are You the Host or the Network?</a:t>
            </a:r>
            <a:endParaRPr lang="en-AU" smtClean="0">
              <a:solidFill>
                <a:schemeClr val="tx2">
                  <a:satMod val="130000"/>
                </a:schemeClr>
              </a:solidFill>
            </a:endParaRPr>
          </a:p>
        </p:txBody>
      </p:sp>
      <p:sp>
        <p:nvSpPr>
          <p:cNvPr id="15363" name="Rectangle 3"/>
          <p:cNvSpPr>
            <a:spLocks noGrp="1" noChangeArrowheads="1"/>
          </p:cNvSpPr>
          <p:nvPr>
            <p:ph idx="1"/>
          </p:nvPr>
        </p:nvSpPr>
        <p:spPr>
          <a:xfrm>
            <a:off x="1295400" y="2133600"/>
            <a:ext cx="7086600" cy="1447800"/>
          </a:xfrm>
        </p:spPr>
        <p:txBody>
          <a:bodyPr>
            <a:normAutofit fontScale="92500" lnSpcReduction="20000"/>
          </a:bodyPr>
          <a:lstStyle/>
          <a:p>
            <a:pPr marL="0" indent="0">
              <a:buNone/>
            </a:pPr>
            <a:r>
              <a:rPr lang="en-US" altLang="en-US" sz="2800" dirty="0" smtClean="0"/>
              <a:t>The 32 bits of the </a:t>
            </a:r>
            <a:r>
              <a:rPr lang="en-US" altLang="en-US" sz="2800" dirty="0" smtClean="0"/>
              <a:t>IPv4 </a:t>
            </a:r>
            <a:r>
              <a:rPr lang="en-US" altLang="en-US" sz="2800" dirty="0" smtClean="0"/>
              <a:t>address are divided into Network &amp; Host portions, with the octets assigned as a part of </a:t>
            </a:r>
            <a:r>
              <a:rPr lang="en-US" altLang="en-US" sz="2800" dirty="0" smtClean="0"/>
              <a:t>one (either the Network portion) </a:t>
            </a:r>
            <a:r>
              <a:rPr lang="en-US" altLang="en-US" sz="2800" dirty="0" smtClean="0"/>
              <a:t>or the </a:t>
            </a:r>
            <a:r>
              <a:rPr lang="en-US" altLang="en-US" sz="2800" dirty="0" smtClean="0"/>
              <a:t>other (host portion)</a:t>
            </a:r>
            <a:endParaRPr lang="en-AU" altLang="en-US" sz="2800" dirty="0" smtClean="0"/>
          </a:p>
        </p:txBody>
      </p:sp>
      <p:sp>
        <p:nvSpPr>
          <p:cNvPr id="10243" name="Slide Number Placeholder 4"/>
          <p:cNvSpPr>
            <a:spLocks noGrp="1"/>
          </p:cNvSpPr>
          <p:nvPr>
            <p:ph type="sldNum" sz="quarter" idx="12"/>
          </p:nvPr>
        </p:nvSpPr>
        <p:spPr/>
        <p:txBody>
          <a:bodyPr>
            <a:normAutofit fontScale="77500" lnSpcReduction="20000"/>
          </a:bodyPr>
          <a:lstStyle>
            <a:lvl1pPr>
              <a:defRPr sz="3200">
                <a:solidFill>
                  <a:schemeClr val="bg1"/>
                </a:solidFill>
                <a:latin typeface="Times New Roman" pitchFamily="18" charset="0"/>
              </a:defRPr>
            </a:lvl1pPr>
            <a:lvl2pPr>
              <a:defRPr sz="2800">
                <a:solidFill>
                  <a:schemeClr val="bg1"/>
                </a:solidFill>
                <a:latin typeface="Times New Roman" pitchFamily="18" charset="0"/>
              </a:defRPr>
            </a:lvl2pPr>
            <a:lvl3pPr>
              <a:defRPr sz="2400">
                <a:solidFill>
                  <a:schemeClr val="bg1"/>
                </a:solidFill>
                <a:latin typeface="Times New Roman" pitchFamily="18" charset="0"/>
              </a:defRPr>
            </a:lvl3pPr>
            <a:lvl4pPr>
              <a:defRPr sz="2400">
                <a:solidFill>
                  <a:schemeClr val="bg1"/>
                </a:solidFill>
                <a:latin typeface="Times New Roman" pitchFamily="18" charset="0"/>
              </a:defRPr>
            </a:lvl4pPr>
            <a:lvl5pPr>
              <a:defRPr sz="2400">
                <a:solidFill>
                  <a:schemeClr val="bg1"/>
                </a:solidFill>
                <a:latin typeface="Times New Roman" pitchFamily="18" charset="0"/>
              </a:defRPr>
            </a:lvl5pPr>
            <a:lvl6pPr eaLnBrk="0" hangingPunct="0">
              <a:defRPr sz="2400">
                <a:solidFill>
                  <a:schemeClr val="bg1"/>
                </a:solidFill>
                <a:latin typeface="Times New Roman" pitchFamily="18" charset="0"/>
              </a:defRPr>
            </a:lvl6pPr>
            <a:lvl7pPr eaLnBrk="0" hangingPunct="0">
              <a:defRPr sz="2400">
                <a:solidFill>
                  <a:schemeClr val="bg1"/>
                </a:solidFill>
                <a:latin typeface="Times New Roman" pitchFamily="18" charset="0"/>
              </a:defRPr>
            </a:lvl7pPr>
            <a:lvl8pPr eaLnBrk="0" hangingPunct="0">
              <a:defRPr sz="2400">
                <a:solidFill>
                  <a:schemeClr val="bg1"/>
                </a:solidFill>
                <a:latin typeface="Times New Roman" pitchFamily="18" charset="0"/>
              </a:defRPr>
            </a:lvl8pPr>
            <a:lvl9pPr eaLnBrk="0" hangingPunct="0">
              <a:defRPr sz="2400">
                <a:solidFill>
                  <a:schemeClr val="bg1"/>
                </a:solidFill>
                <a:latin typeface="Times New Roman" pitchFamily="18" charset="0"/>
              </a:defRPr>
            </a:lvl9pPr>
          </a:lstStyle>
          <a:p>
            <a:pPr>
              <a:defRPr/>
            </a:pPr>
            <a:fld id="{747EA003-DF72-467A-96F0-EEE8585B8EF3}" type="slidenum">
              <a:rPr lang="en-AU" altLang="en-US" sz="2800" smtClean="0">
                <a:latin typeface="Tahoma" pitchFamily="34" charset="0"/>
              </a:rPr>
              <a:pPr>
                <a:defRPr/>
              </a:pPr>
              <a:t>25</a:t>
            </a:fld>
            <a:endParaRPr lang="en-AU" altLang="en-US" sz="2800" smtClean="0">
              <a:latin typeface="Tahoma" pitchFamily="34" charset="0"/>
            </a:endParaRPr>
          </a:p>
        </p:txBody>
      </p:sp>
      <p:grpSp>
        <p:nvGrpSpPr>
          <p:cNvPr id="15365" name="Group 69"/>
          <p:cNvGrpSpPr>
            <a:grpSpLocks/>
          </p:cNvGrpSpPr>
          <p:nvPr/>
        </p:nvGrpSpPr>
        <p:grpSpPr bwMode="auto">
          <a:xfrm>
            <a:off x="1371600" y="3581400"/>
            <a:ext cx="6561138" cy="2671763"/>
            <a:chOff x="-3" y="-3"/>
            <a:chExt cx="4133" cy="2214"/>
          </a:xfrm>
        </p:grpSpPr>
        <p:grpSp>
          <p:nvGrpSpPr>
            <p:cNvPr id="15366" name="Group 67"/>
            <p:cNvGrpSpPr>
              <a:grpSpLocks/>
            </p:cNvGrpSpPr>
            <p:nvPr/>
          </p:nvGrpSpPr>
          <p:grpSpPr bwMode="auto">
            <a:xfrm>
              <a:off x="0" y="0"/>
              <a:ext cx="4127" cy="2208"/>
              <a:chOff x="0" y="0"/>
              <a:chExt cx="4127" cy="2208"/>
            </a:xfrm>
          </p:grpSpPr>
          <p:grpSp>
            <p:nvGrpSpPr>
              <p:cNvPr id="15368" name="Group 26"/>
              <p:cNvGrpSpPr>
                <a:grpSpLocks/>
              </p:cNvGrpSpPr>
              <p:nvPr/>
            </p:nvGrpSpPr>
            <p:grpSpPr bwMode="auto">
              <a:xfrm>
                <a:off x="0" y="0"/>
                <a:ext cx="4127" cy="556"/>
                <a:chOff x="0" y="0"/>
                <a:chExt cx="4127" cy="556"/>
              </a:xfrm>
            </p:grpSpPr>
            <p:sp>
              <p:nvSpPr>
                <p:cNvPr id="15429" name="Rectangle 4"/>
                <p:cNvSpPr>
                  <a:spLocks noChangeArrowheads="1"/>
                </p:cNvSpPr>
                <p:nvPr/>
              </p:nvSpPr>
              <p:spPr bwMode="auto">
                <a:xfrm>
                  <a:off x="43" y="0"/>
                  <a:ext cx="4041" cy="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AU" altLang="en-US" sz="1800" b="1" dirty="0">
                      <a:solidFill>
                        <a:schemeClr val="accent1">
                          <a:lumMod val="75000"/>
                        </a:schemeClr>
                      </a:solidFill>
                      <a:cs typeface="Times New Roman" pitchFamily="18" charset="0"/>
                    </a:rPr>
                    <a:t>Network &amp; Host Representation</a:t>
                  </a:r>
                  <a:endParaRPr lang="en-AU" altLang="en-US" sz="1800" dirty="0">
                    <a:solidFill>
                      <a:schemeClr val="accent1">
                        <a:lumMod val="75000"/>
                      </a:schemeClr>
                    </a:solidFill>
                    <a:cs typeface="Times New Roman" pitchFamily="18" charset="0"/>
                  </a:endParaRPr>
                </a:p>
                <a:p>
                  <a:pPr algn="ctr" eaLnBrk="0" hangingPunct="0"/>
                  <a:r>
                    <a:rPr lang="en-AU" altLang="en-US" sz="1800" b="1" dirty="0">
                      <a:solidFill>
                        <a:schemeClr val="accent1">
                          <a:lumMod val="75000"/>
                        </a:schemeClr>
                      </a:solidFill>
                      <a:cs typeface="Times New Roman" pitchFamily="18" charset="0"/>
                    </a:rPr>
                    <a:t>By IP Address Class </a:t>
                  </a:r>
                  <a:endParaRPr lang="en-AU" altLang="en-US" sz="1800" dirty="0">
                    <a:solidFill>
                      <a:schemeClr val="accent1">
                        <a:lumMod val="75000"/>
                      </a:schemeClr>
                    </a:solidFill>
                    <a:cs typeface="Times New Roman" pitchFamily="18" charset="0"/>
                  </a:endParaRPr>
                </a:p>
                <a:p>
                  <a:pPr algn="ctr" eaLnBrk="0" hangingPunct="0"/>
                  <a:endParaRPr lang="en-AU" altLang="en-US" sz="1800" dirty="0">
                    <a:solidFill>
                      <a:schemeClr val="accent1">
                        <a:lumMod val="75000"/>
                      </a:schemeClr>
                    </a:solidFill>
                  </a:endParaRPr>
                </a:p>
              </p:txBody>
            </p:sp>
            <p:sp>
              <p:nvSpPr>
                <p:cNvPr id="15430" name="Rectangle 25"/>
                <p:cNvSpPr>
                  <a:spLocks noChangeArrowheads="1"/>
                </p:cNvSpPr>
                <p:nvPr/>
              </p:nvSpPr>
              <p:spPr bwMode="auto">
                <a:xfrm>
                  <a:off x="0" y="0"/>
                  <a:ext cx="4127" cy="55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grpSp>
          <p:grpSp>
            <p:nvGrpSpPr>
              <p:cNvPr id="15369" name="Group 28"/>
              <p:cNvGrpSpPr>
                <a:grpSpLocks/>
              </p:cNvGrpSpPr>
              <p:nvPr/>
            </p:nvGrpSpPr>
            <p:grpSpPr bwMode="auto">
              <a:xfrm>
                <a:off x="0" y="556"/>
                <a:ext cx="825" cy="413"/>
                <a:chOff x="0" y="556"/>
                <a:chExt cx="825" cy="413"/>
              </a:xfrm>
            </p:grpSpPr>
            <p:sp>
              <p:nvSpPr>
                <p:cNvPr id="15427" name="Rectangle 5"/>
                <p:cNvSpPr>
                  <a:spLocks noChangeArrowheads="1"/>
                </p:cNvSpPr>
                <p:nvPr/>
              </p:nvSpPr>
              <p:spPr bwMode="auto">
                <a:xfrm>
                  <a:off x="43" y="556"/>
                  <a:ext cx="739"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AU" altLang="en-US" sz="1600" b="1" i="1">
                      <a:solidFill>
                        <a:srgbClr val="993366"/>
                      </a:solidFill>
                      <a:cs typeface="Times New Roman" pitchFamily="18" charset="0"/>
                    </a:rPr>
                    <a:t>Class</a:t>
                  </a:r>
                  <a:endParaRPr lang="en-AU" altLang="en-US" sz="1600">
                    <a:cs typeface="Times New Roman" pitchFamily="18" charset="0"/>
                  </a:endParaRPr>
                </a:p>
                <a:p>
                  <a:pPr algn="ctr" eaLnBrk="0" hangingPunct="0"/>
                  <a:endParaRPr lang="en-AU" altLang="en-US" sz="1600"/>
                </a:p>
              </p:txBody>
            </p:sp>
            <p:sp>
              <p:nvSpPr>
                <p:cNvPr id="15428" name="Rectangle 27"/>
                <p:cNvSpPr>
                  <a:spLocks noChangeArrowheads="1"/>
                </p:cNvSpPr>
                <p:nvPr/>
              </p:nvSpPr>
              <p:spPr bwMode="auto">
                <a:xfrm>
                  <a:off x="0" y="556"/>
                  <a:ext cx="825" cy="41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grpSp>
          <p:grpSp>
            <p:nvGrpSpPr>
              <p:cNvPr id="15370" name="Group 30"/>
              <p:cNvGrpSpPr>
                <a:grpSpLocks/>
              </p:cNvGrpSpPr>
              <p:nvPr/>
            </p:nvGrpSpPr>
            <p:grpSpPr bwMode="auto">
              <a:xfrm>
                <a:off x="825" y="556"/>
                <a:ext cx="825" cy="413"/>
                <a:chOff x="825" y="556"/>
                <a:chExt cx="825" cy="413"/>
              </a:xfrm>
            </p:grpSpPr>
            <p:sp>
              <p:nvSpPr>
                <p:cNvPr id="15425" name="Rectangle 6"/>
                <p:cNvSpPr>
                  <a:spLocks noChangeArrowheads="1"/>
                </p:cNvSpPr>
                <p:nvPr/>
              </p:nvSpPr>
              <p:spPr bwMode="auto">
                <a:xfrm>
                  <a:off x="868" y="556"/>
                  <a:ext cx="739"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AU" altLang="en-US" sz="1600" b="1" i="1" dirty="0">
                      <a:solidFill>
                        <a:srgbClr val="993366"/>
                      </a:solidFill>
                      <a:cs typeface="Times New Roman" pitchFamily="18" charset="0"/>
                    </a:rPr>
                    <a:t>Octet1</a:t>
                  </a:r>
                  <a:endParaRPr lang="en-AU" altLang="en-US" sz="1600" dirty="0">
                    <a:cs typeface="Times New Roman" pitchFamily="18" charset="0"/>
                  </a:endParaRPr>
                </a:p>
                <a:p>
                  <a:pPr algn="ctr" eaLnBrk="0" hangingPunct="0"/>
                  <a:endParaRPr lang="en-AU" altLang="en-US" dirty="0"/>
                </a:p>
              </p:txBody>
            </p:sp>
            <p:sp>
              <p:nvSpPr>
                <p:cNvPr id="15426" name="Rectangle 29"/>
                <p:cNvSpPr>
                  <a:spLocks noChangeArrowheads="1"/>
                </p:cNvSpPr>
                <p:nvPr/>
              </p:nvSpPr>
              <p:spPr bwMode="auto">
                <a:xfrm>
                  <a:off x="825" y="556"/>
                  <a:ext cx="825" cy="41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grpSp>
          <p:grpSp>
            <p:nvGrpSpPr>
              <p:cNvPr id="15371" name="Group 32"/>
              <p:cNvGrpSpPr>
                <a:grpSpLocks/>
              </p:cNvGrpSpPr>
              <p:nvPr/>
            </p:nvGrpSpPr>
            <p:grpSpPr bwMode="auto">
              <a:xfrm>
                <a:off x="1650" y="556"/>
                <a:ext cx="825" cy="413"/>
                <a:chOff x="1650" y="556"/>
                <a:chExt cx="825" cy="413"/>
              </a:xfrm>
            </p:grpSpPr>
            <p:sp>
              <p:nvSpPr>
                <p:cNvPr id="15423" name="Rectangle 7"/>
                <p:cNvSpPr>
                  <a:spLocks noChangeArrowheads="1"/>
                </p:cNvSpPr>
                <p:nvPr/>
              </p:nvSpPr>
              <p:spPr bwMode="auto">
                <a:xfrm>
                  <a:off x="1693" y="556"/>
                  <a:ext cx="739"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AU" altLang="en-US" sz="1600" b="1" i="1" dirty="0">
                      <a:solidFill>
                        <a:srgbClr val="993366"/>
                      </a:solidFill>
                      <a:cs typeface="Times New Roman" pitchFamily="18" charset="0"/>
                    </a:rPr>
                    <a:t>Octet2</a:t>
                  </a:r>
                  <a:endParaRPr lang="en-AU" altLang="en-US" sz="1600" dirty="0">
                    <a:cs typeface="Times New Roman" pitchFamily="18" charset="0"/>
                  </a:endParaRPr>
                </a:p>
                <a:p>
                  <a:pPr algn="ctr" eaLnBrk="0" hangingPunct="0"/>
                  <a:endParaRPr lang="en-AU" altLang="en-US" sz="1600" dirty="0"/>
                </a:p>
              </p:txBody>
            </p:sp>
            <p:sp>
              <p:nvSpPr>
                <p:cNvPr id="15424" name="Rectangle 31"/>
                <p:cNvSpPr>
                  <a:spLocks noChangeArrowheads="1"/>
                </p:cNvSpPr>
                <p:nvPr/>
              </p:nvSpPr>
              <p:spPr bwMode="auto">
                <a:xfrm>
                  <a:off x="1650" y="556"/>
                  <a:ext cx="825" cy="41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grpSp>
          <p:grpSp>
            <p:nvGrpSpPr>
              <p:cNvPr id="15372" name="Group 34"/>
              <p:cNvGrpSpPr>
                <a:grpSpLocks/>
              </p:cNvGrpSpPr>
              <p:nvPr/>
            </p:nvGrpSpPr>
            <p:grpSpPr bwMode="auto">
              <a:xfrm>
                <a:off x="2475" y="556"/>
                <a:ext cx="826" cy="413"/>
                <a:chOff x="2475" y="556"/>
                <a:chExt cx="826" cy="413"/>
              </a:xfrm>
            </p:grpSpPr>
            <p:sp>
              <p:nvSpPr>
                <p:cNvPr id="15421" name="Rectangle 8"/>
                <p:cNvSpPr>
                  <a:spLocks noChangeArrowheads="1"/>
                </p:cNvSpPr>
                <p:nvPr/>
              </p:nvSpPr>
              <p:spPr bwMode="auto">
                <a:xfrm>
                  <a:off x="2518" y="556"/>
                  <a:ext cx="740"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AU" altLang="en-US" sz="1600" b="1" i="1" dirty="0">
                      <a:solidFill>
                        <a:srgbClr val="993366"/>
                      </a:solidFill>
                      <a:cs typeface="Times New Roman" pitchFamily="18" charset="0"/>
                    </a:rPr>
                    <a:t>Octet3</a:t>
                  </a:r>
                  <a:endParaRPr lang="en-AU" altLang="en-US" sz="1600" dirty="0">
                    <a:cs typeface="Times New Roman" pitchFamily="18" charset="0"/>
                  </a:endParaRPr>
                </a:p>
                <a:p>
                  <a:pPr algn="ctr" eaLnBrk="0" hangingPunct="0"/>
                  <a:endParaRPr lang="en-AU" altLang="en-US" sz="1600" dirty="0"/>
                </a:p>
              </p:txBody>
            </p:sp>
            <p:sp>
              <p:nvSpPr>
                <p:cNvPr id="15422" name="Rectangle 33"/>
                <p:cNvSpPr>
                  <a:spLocks noChangeArrowheads="1"/>
                </p:cNvSpPr>
                <p:nvPr/>
              </p:nvSpPr>
              <p:spPr bwMode="auto">
                <a:xfrm>
                  <a:off x="2475" y="556"/>
                  <a:ext cx="826" cy="41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grpSp>
          <p:grpSp>
            <p:nvGrpSpPr>
              <p:cNvPr id="15373" name="Group 36"/>
              <p:cNvGrpSpPr>
                <a:grpSpLocks/>
              </p:cNvGrpSpPr>
              <p:nvPr/>
            </p:nvGrpSpPr>
            <p:grpSpPr bwMode="auto">
              <a:xfrm>
                <a:off x="3301" y="556"/>
                <a:ext cx="826" cy="413"/>
                <a:chOff x="3301" y="556"/>
                <a:chExt cx="826" cy="413"/>
              </a:xfrm>
            </p:grpSpPr>
            <p:sp>
              <p:nvSpPr>
                <p:cNvPr id="15419" name="Rectangle 9"/>
                <p:cNvSpPr>
                  <a:spLocks noChangeArrowheads="1"/>
                </p:cNvSpPr>
                <p:nvPr/>
              </p:nvSpPr>
              <p:spPr bwMode="auto">
                <a:xfrm>
                  <a:off x="3344" y="556"/>
                  <a:ext cx="740"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AU" altLang="en-US" sz="1600" b="1" i="1" dirty="0">
                      <a:solidFill>
                        <a:srgbClr val="993366"/>
                      </a:solidFill>
                      <a:cs typeface="Times New Roman" pitchFamily="18" charset="0"/>
                    </a:rPr>
                    <a:t>Octet4</a:t>
                  </a:r>
                  <a:endParaRPr lang="en-AU" altLang="en-US" sz="1600" dirty="0">
                    <a:cs typeface="Times New Roman" pitchFamily="18" charset="0"/>
                  </a:endParaRPr>
                </a:p>
                <a:p>
                  <a:pPr algn="ctr" eaLnBrk="0" hangingPunct="0"/>
                  <a:endParaRPr lang="en-AU" altLang="en-US" sz="1600" dirty="0"/>
                </a:p>
              </p:txBody>
            </p:sp>
            <p:sp>
              <p:nvSpPr>
                <p:cNvPr id="15420" name="Rectangle 35"/>
                <p:cNvSpPr>
                  <a:spLocks noChangeArrowheads="1"/>
                </p:cNvSpPr>
                <p:nvPr/>
              </p:nvSpPr>
              <p:spPr bwMode="auto">
                <a:xfrm>
                  <a:off x="3301" y="556"/>
                  <a:ext cx="826" cy="41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grpSp>
          <p:grpSp>
            <p:nvGrpSpPr>
              <p:cNvPr id="15374" name="Group 38"/>
              <p:cNvGrpSpPr>
                <a:grpSpLocks/>
              </p:cNvGrpSpPr>
              <p:nvPr/>
            </p:nvGrpSpPr>
            <p:grpSpPr bwMode="auto">
              <a:xfrm>
                <a:off x="0" y="969"/>
                <a:ext cx="825" cy="413"/>
                <a:chOff x="0" y="969"/>
                <a:chExt cx="825" cy="413"/>
              </a:xfrm>
            </p:grpSpPr>
            <p:sp>
              <p:nvSpPr>
                <p:cNvPr id="15417" name="Rectangle 10"/>
                <p:cNvSpPr>
                  <a:spLocks noChangeArrowheads="1"/>
                </p:cNvSpPr>
                <p:nvPr/>
              </p:nvSpPr>
              <p:spPr bwMode="auto">
                <a:xfrm>
                  <a:off x="43" y="969"/>
                  <a:ext cx="739"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AU" altLang="en-US" sz="1300" b="1">
                      <a:solidFill>
                        <a:srgbClr val="993366"/>
                      </a:solidFill>
                      <a:cs typeface="Times New Roman" pitchFamily="18" charset="0"/>
                    </a:rPr>
                    <a:t>Class A</a:t>
                  </a:r>
                  <a:endParaRPr lang="en-AU" altLang="en-US" sz="1300" b="1">
                    <a:cs typeface="Times New Roman" pitchFamily="18" charset="0"/>
                  </a:endParaRPr>
                </a:p>
                <a:p>
                  <a:pPr eaLnBrk="0" hangingPunct="0"/>
                  <a:endParaRPr lang="en-AU" altLang="en-US" b="1"/>
                </a:p>
              </p:txBody>
            </p:sp>
            <p:sp>
              <p:nvSpPr>
                <p:cNvPr id="15418" name="Rectangle 37"/>
                <p:cNvSpPr>
                  <a:spLocks noChangeArrowheads="1"/>
                </p:cNvSpPr>
                <p:nvPr/>
              </p:nvSpPr>
              <p:spPr bwMode="auto">
                <a:xfrm>
                  <a:off x="0" y="969"/>
                  <a:ext cx="825" cy="41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grpSp>
          <p:grpSp>
            <p:nvGrpSpPr>
              <p:cNvPr id="15375" name="Group 40"/>
              <p:cNvGrpSpPr>
                <a:grpSpLocks/>
              </p:cNvGrpSpPr>
              <p:nvPr/>
            </p:nvGrpSpPr>
            <p:grpSpPr bwMode="auto">
              <a:xfrm>
                <a:off x="825" y="969"/>
                <a:ext cx="825" cy="413"/>
                <a:chOff x="825" y="969"/>
                <a:chExt cx="825" cy="413"/>
              </a:xfrm>
            </p:grpSpPr>
            <p:sp>
              <p:nvSpPr>
                <p:cNvPr id="15415" name="Rectangle 11"/>
                <p:cNvSpPr>
                  <a:spLocks noChangeArrowheads="1"/>
                </p:cNvSpPr>
                <p:nvPr/>
              </p:nvSpPr>
              <p:spPr bwMode="auto">
                <a:xfrm>
                  <a:off x="868" y="969"/>
                  <a:ext cx="739"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AU" altLang="en-US" sz="1300" b="1">
                      <a:solidFill>
                        <a:srgbClr val="993366"/>
                      </a:solidFill>
                      <a:cs typeface="Times New Roman" pitchFamily="18" charset="0"/>
                    </a:rPr>
                    <a:t>Network</a:t>
                  </a:r>
                  <a:endParaRPr lang="en-AU" altLang="en-US" sz="1300" b="1">
                    <a:cs typeface="Times New Roman" pitchFamily="18" charset="0"/>
                  </a:endParaRPr>
                </a:p>
                <a:p>
                  <a:pPr eaLnBrk="0" hangingPunct="0"/>
                  <a:endParaRPr lang="en-AU" altLang="en-US" b="1"/>
                </a:p>
              </p:txBody>
            </p:sp>
            <p:sp>
              <p:nvSpPr>
                <p:cNvPr id="15416" name="Rectangle 39"/>
                <p:cNvSpPr>
                  <a:spLocks noChangeArrowheads="1"/>
                </p:cNvSpPr>
                <p:nvPr/>
              </p:nvSpPr>
              <p:spPr bwMode="auto">
                <a:xfrm>
                  <a:off x="825" y="969"/>
                  <a:ext cx="825" cy="41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grpSp>
          <p:grpSp>
            <p:nvGrpSpPr>
              <p:cNvPr id="15376" name="Group 42"/>
              <p:cNvGrpSpPr>
                <a:grpSpLocks/>
              </p:cNvGrpSpPr>
              <p:nvPr/>
            </p:nvGrpSpPr>
            <p:grpSpPr bwMode="auto">
              <a:xfrm>
                <a:off x="1650" y="969"/>
                <a:ext cx="825" cy="413"/>
                <a:chOff x="1650" y="969"/>
                <a:chExt cx="825" cy="413"/>
              </a:xfrm>
            </p:grpSpPr>
            <p:sp>
              <p:nvSpPr>
                <p:cNvPr id="15413" name="Rectangle 12"/>
                <p:cNvSpPr>
                  <a:spLocks noChangeArrowheads="1"/>
                </p:cNvSpPr>
                <p:nvPr/>
              </p:nvSpPr>
              <p:spPr bwMode="auto">
                <a:xfrm>
                  <a:off x="1693" y="969"/>
                  <a:ext cx="739"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AU" altLang="en-US" sz="1300" b="1">
                      <a:solidFill>
                        <a:srgbClr val="993366"/>
                      </a:solidFill>
                      <a:cs typeface="Times New Roman" pitchFamily="18" charset="0"/>
                    </a:rPr>
                    <a:t>Host</a:t>
                  </a:r>
                  <a:endParaRPr lang="en-AU" altLang="en-US" sz="1300" b="1">
                    <a:cs typeface="Times New Roman" pitchFamily="18" charset="0"/>
                  </a:endParaRPr>
                </a:p>
                <a:p>
                  <a:pPr eaLnBrk="0" hangingPunct="0"/>
                  <a:endParaRPr lang="en-AU" altLang="en-US" b="1"/>
                </a:p>
              </p:txBody>
            </p:sp>
            <p:sp>
              <p:nvSpPr>
                <p:cNvPr id="15414" name="Rectangle 41"/>
                <p:cNvSpPr>
                  <a:spLocks noChangeArrowheads="1"/>
                </p:cNvSpPr>
                <p:nvPr/>
              </p:nvSpPr>
              <p:spPr bwMode="auto">
                <a:xfrm>
                  <a:off x="1650" y="969"/>
                  <a:ext cx="825" cy="41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grpSp>
          <p:grpSp>
            <p:nvGrpSpPr>
              <p:cNvPr id="15377" name="Group 44"/>
              <p:cNvGrpSpPr>
                <a:grpSpLocks/>
              </p:cNvGrpSpPr>
              <p:nvPr/>
            </p:nvGrpSpPr>
            <p:grpSpPr bwMode="auto">
              <a:xfrm>
                <a:off x="2475" y="969"/>
                <a:ext cx="826" cy="413"/>
                <a:chOff x="2475" y="969"/>
                <a:chExt cx="826" cy="413"/>
              </a:xfrm>
            </p:grpSpPr>
            <p:sp>
              <p:nvSpPr>
                <p:cNvPr id="15411" name="Rectangle 13"/>
                <p:cNvSpPr>
                  <a:spLocks noChangeArrowheads="1"/>
                </p:cNvSpPr>
                <p:nvPr/>
              </p:nvSpPr>
              <p:spPr bwMode="auto">
                <a:xfrm>
                  <a:off x="2518" y="969"/>
                  <a:ext cx="740"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AU" altLang="en-US" sz="1300" b="1">
                      <a:solidFill>
                        <a:srgbClr val="993366"/>
                      </a:solidFill>
                      <a:cs typeface="Times New Roman" pitchFamily="18" charset="0"/>
                    </a:rPr>
                    <a:t>Host</a:t>
                  </a:r>
                  <a:endParaRPr lang="en-AU" altLang="en-US" sz="1300" b="1">
                    <a:cs typeface="Times New Roman" pitchFamily="18" charset="0"/>
                  </a:endParaRPr>
                </a:p>
                <a:p>
                  <a:pPr eaLnBrk="0" hangingPunct="0"/>
                  <a:endParaRPr lang="en-AU" altLang="en-US" b="1"/>
                </a:p>
              </p:txBody>
            </p:sp>
            <p:sp>
              <p:nvSpPr>
                <p:cNvPr id="15412" name="Rectangle 43"/>
                <p:cNvSpPr>
                  <a:spLocks noChangeArrowheads="1"/>
                </p:cNvSpPr>
                <p:nvPr/>
              </p:nvSpPr>
              <p:spPr bwMode="auto">
                <a:xfrm>
                  <a:off x="2475" y="969"/>
                  <a:ext cx="826" cy="41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grpSp>
          <p:grpSp>
            <p:nvGrpSpPr>
              <p:cNvPr id="15378" name="Group 46"/>
              <p:cNvGrpSpPr>
                <a:grpSpLocks/>
              </p:cNvGrpSpPr>
              <p:nvPr/>
            </p:nvGrpSpPr>
            <p:grpSpPr bwMode="auto">
              <a:xfrm>
                <a:off x="3301" y="969"/>
                <a:ext cx="826" cy="413"/>
                <a:chOff x="3301" y="969"/>
                <a:chExt cx="826" cy="413"/>
              </a:xfrm>
            </p:grpSpPr>
            <p:sp>
              <p:nvSpPr>
                <p:cNvPr id="15409" name="Rectangle 14"/>
                <p:cNvSpPr>
                  <a:spLocks noChangeArrowheads="1"/>
                </p:cNvSpPr>
                <p:nvPr/>
              </p:nvSpPr>
              <p:spPr bwMode="auto">
                <a:xfrm>
                  <a:off x="3344" y="969"/>
                  <a:ext cx="740"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AU" altLang="en-US" sz="1300" b="1">
                      <a:solidFill>
                        <a:srgbClr val="993366"/>
                      </a:solidFill>
                      <a:cs typeface="Times New Roman" pitchFamily="18" charset="0"/>
                    </a:rPr>
                    <a:t>Host</a:t>
                  </a:r>
                  <a:endParaRPr lang="en-AU" altLang="en-US" sz="1300" b="1">
                    <a:cs typeface="Times New Roman" pitchFamily="18" charset="0"/>
                  </a:endParaRPr>
                </a:p>
                <a:p>
                  <a:pPr eaLnBrk="0" hangingPunct="0"/>
                  <a:endParaRPr lang="en-AU" altLang="en-US" b="1"/>
                </a:p>
              </p:txBody>
            </p:sp>
            <p:sp>
              <p:nvSpPr>
                <p:cNvPr id="15410" name="Rectangle 45"/>
                <p:cNvSpPr>
                  <a:spLocks noChangeArrowheads="1"/>
                </p:cNvSpPr>
                <p:nvPr/>
              </p:nvSpPr>
              <p:spPr bwMode="auto">
                <a:xfrm>
                  <a:off x="3301" y="969"/>
                  <a:ext cx="826" cy="41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grpSp>
          <p:grpSp>
            <p:nvGrpSpPr>
              <p:cNvPr id="15379" name="Group 48"/>
              <p:cNvGrpSpPr>
                <a:grpSpLocks/>
              </p:cNvGrpSpPr>
              <p:nvPr/>
            </p:nvGrpSpPr>
            <p:grpSpPr bwMode="auto">
              <a:xfrm>
                <a:off x="0" y="1382"/>
                <a:ext cx="825" cy="413"/>
                <a:chOff x="0" y="1382"/>
                <a:chExt cx="825" cy="413"/>
              </a:xfrm>
            </p:grpSpPr>
            <p:sp>
              <p:nvSpPr>
                <p:cNvPr id="15407" name="Rectangle 15"/>
                <p:cNvSpPr>
                  <a:spLocks noChangeArrowheads="1"/>
                </p:cNvSpPr>
                <p:nvPr/>
              </p:nvSpPr>
              <p:spPr bwMode="auto">
                <a:xfrm>
                  <a:off x="43" y="1382"/>
                  <a:ext cx="739"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AU" altLang="en-US" sz="1300" b="1">
                      <a:solidFill>
                        <a:srgbClr val="993366"/>
                      </a:solidFill>
                      <a:cs typeface="Times New Roman" pitchFamily="18" charset="0"/>
                    </a:rPr>
                    <a:t>Class B</a:t>
                  </a:r>
                  <a:endParaRPr lang="en-AU" altLang="en-US" sz="1300" b="1">
                    <a:cs typeface="Times New Roman" pitchFamily="18" charset="0"/>
                  </a:endParaRPr>
                </a:p>
                <a:p>
                  <a:pPr eaLnBrk="0" hangingPunct="0"/>
                  <a:endParaRPr lang="en-AU" altLang="en-US"/>
                </a:p>
              </p:txBody>
            </p:sp>
            <p:sp>
              <p:nvSpPr>
                <p:cNvPr id="15408" name="Rectangle 47"/>
                <p:cNvSpPr>
                  <a:spLocks noChangeArrowheads="1"/>
                </p:cNvSpPr>
                <p:nvPr/>
              </p:nvSpPr>
              <p:spPr bwMode="auto">
                <a:xfrm>
                  <a:off x="0" y="1382"/>
                  <a:ext cx="825" cy="41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grpSp>
          <p:grpSp>
            <p:nvGrpSpPr>
              <p:cNvPr id="15380" name="Group 50"/>
              <p:cNvGrpSpPr>
                <a:grpSpLocks/>
              </p:cNvGrpSpPr>
              <p:nvPr/>
            </p:nvGrpSpPr>
            <p:grpSpPr bwMode="auto">
              <a:xfrm>
                <a:off x="825" y="1382"/>
                <a:ext cx="825" cy="413"/>
                <a:chOff x="825" y="1382"/>
                <a:chExt cx="825" cy="413"/>
              </a:xfrm>
            </p:grpSpPr>
            <p:sp>
              <p:nvSpPr>
                <p:cNvPr id="15405" name="Rectangle 16"/>
                <p:cNvSpPr>
                  <a:spLocks noChangeArrowheads="1"/>
                </p:cNvSpPr>
                <p:nvPr/>
              </p:nvSpPr>
              <p:spPr bwMode="auto">
                <a:xfrm>
                  <a:off x="868" y="1382"/>
                  <a:ext cx="739"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AU" altLang="en-US" sz="1300" b="1">
                      <a:solidFill>
                        <a:srgbClr val="993366"/>
                      </a:solidFill>
                      <a:cs typeface="Times New Roman" pitchFamily="18" charset="0"/>
                    </a:rPr>
                    <a:t>Network</a:t>
                  </a:r>
                  <a:endParaRPr lang="en-AU" altLang="en-US" sz="1300" b="1">
                    <a:cs typeface="Times New Roman" pitchFamily="18" charset="0"/>
                  </a:endParaRPr>
                </a:p>
                <a:p>
                  <a:pPr eaLnBrk="0" hangingPunct="0"/>
                  <a:endParaRPr lang="en-AU" altLang="en-US" b="1"/>
                </a:p>
              </p:txBody>
            </p:sp>
            <p:sp>
              <p:nvSpPr>
                <p:cNvPr id="15406" name="Rectangle 49"/>
                <p:cNvSpPr>
                  <a:spLocks noChangeArrowheads="1"/>
                </p:cNvSpPr>
                <p:nvPr/>
              </p:nvSpPr>
              <p:spPr bwMode="auto">
                <a:xfrm>
                  <a:off x="825" y="1382"/>
                  <a:ext cx="825" cy="41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grpSp>
          <p:grpSp>
            <p:nvGrpSpPr>
              <p:cNvPr id="15381" name="Group 52"/>
              <p:cNvGrpSpPr>
                <a:grpSpLocks/>
              </p:cNvGrpSpPr>
              <p:nvPr/>
            </p:nvGrpSpPr>
            <p:grpSpPr bwMode="auto">
              <a:xfrm>
                <a:off x="1650" y="1382"/>
                <a:ext cx="825" cy="413"/>
                <a:chOff x="1650" y="1382"/>
                <a:chExt cx="825" cy="413"/>
              </a:xfrm>
            </p:grpSpPr>
            <p:sp>
              <p:nvSpPr>
                <p:cNvPr id="15403" name="Rectangle 17"/>
                <p:cNvSpPr>
                  <a:spLocks noChangeArrowheads="1"/>
                </p:cNvSpPr>
                <p:nvPr/>
              </p:nvSpPr>
              <p:spPr bwMode="auto">
                <a:xfrm>
                  <a:off x="1693" y="1382"/>
                  <a:ext cx="739"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AU" altLang="en-US" sz="1300" b="1">
                      <a:solidFill>
                        <a:srgbClr val="993366"/>
                      </a:solidFill>
                      <a:cs typeface="Times New Roman" pitchFamily="18" charset="0"/>
                    </a:rPr>
                    <a:t>Network</a:t>
                  </a:r>
                  <a:endParaRPr lang="en-AU" altLang="en-US" sz="1300" b="1">
                    <a:cs typeface="Times New Roman" pitchFamily="18" charset="0"/>
                  </a:endParaRPr>
                </a:p>
                <a:p>
                  <a:pPr eaLnBrk="0" hangingPunct="0"/>
                  <a:endParaRPr lang="en-AU" altLang="en-US"/>
                </a:p>
              </p:txBody>
            </p:sp>
            <p:sp>
              <p:nvSpPr>
                <p:cNvPr id="15404" name="Rectangle 51"/>
                <p:cNvSpPr>
                  <a:spLocks noChangeArrowheads="1"/>
                </p:cNvSpPr>
                <p:nvPr/>
              </p:nvSpPr>
              <p:spPr bwMode="auto">
                <a:xfrm>
                  <a:off x="1650" y="1382"/>
                  <a:ext cx="825" cy="41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grpSp>
          <p:grpSp>
            <p:nvGrpSpPr>
              <p:cNvPr id="15382" name="Group 54"/>
              <p:cNvGrpSpPr>
                <a:grpSpLocks/>
              </p:cNvGrpSpPr>
              <p:nvPr/>
            </p:nvGrpSpPr>
            <p:grpSpPr bwMode="auto">
              <a:xfrm>
                <a:off x="2475" y="1382"/>
                <a:ext cx="826" cy="413"/>
                <a:chOff x="2475" y="1382"/>
                <a:chExt cx="826" cy="413"/>
              </a:xfrm>
            </p:grpSpPr>
            <p:sp>
              <p:nvSpPr>
                <p:cNvPr id="15401" name="Rectangle 18"/>
                <p:cNvSpPr>
                  <a:spLocks noChangeArrowheads="1"/>
                </p:cNvSpPr>
                <p:nvPr/>
              </p:nvSpPr>
              <p:spPr bwMode="auto">
                <a:xfrm>
                  <a:off x="2518" y="1382"/>
                  <a:ext cx="740"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AU" altLang="en-US" sz="1300" b="1">
                      <a:solidFill>
                        <a:srgbClr val="993366"/>
                      </a:solidFill>
                      <a:cs typeface="Times New Roman" pitchFamily="18" charset="0"/>
                    </a:rPr>
                    <a:t>Host</a:t>
                  </a:r>
                  <a:endParaRPr lang="en-AU" altLang="en-US" sz="1300" b="1">
                    <a:cs typeface="Times New Roman" pitchFamily="18" charset="0"/>
                  </a:endParaRPr>
                </a:p>
                <a:p>
                  <a:pPr eaLnBrk="0" hangingPunct="0"/>
                  <a:endParaRPr lang="en-AU" altLang="en-US" b="1"/>
                </a:p>
              </p:txBody>
            </p:sp>
            <p:sp>
              <p:nvSpPr>
                <p:cNvPr id="15402" name="Rectangle 53"/>
                <p:cNvSpPr>
                  <a:spLocks noChangeArrowheads="1"/>
                </p:cNvSpPr>
                <p:nvPr/>
              </p:nvSpPr>
              <p:spPr bwMode="auto">
                <a:xfrm>
                  <a:off x="2475" y="1382"/>
                  <a:ext cx="826" cy="41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grpSp>
          <p:grpSp>
            <p:nvGrpSpPr>
              <p:cNvPr id="15383" name="Group 56"/>
              <p:cNvGrpSpPr>
                <a:grpSpLocks/>
              </p:cNvGrpSpPr>
              <p:nvPr/>
            </p:nvGrpSpPr>
            <p:grpSpPr bwMode="auto">
              <a:xfrm>
                <a:off x="3301" y="1382"/>
                <a:ext cx="826" cy="413"/>
                <a:chOff x="3301" y="1382"/>
                <a:chExt cx="826" cy="413"/>
              </a:xfrm>
            </p:grpSpPr>
            <p:sp>
              <p:nvSpPr>
                <p:cNvPr id="15399" name="Rectangle 19"/>
                <p:cNvSpPr>
                  <a:spLocks noChangeArrowheads="1"/>
                </p:cNvSpPr>
                <p:nvPr/>
              </p:nvSpPr>
              <p:spPr bwMode="auto">
                <a:xfrm>
                  <a:off x="3344" y="1382"/>
                  <a:ext cx="740"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AU" altLang="en-US" sz="1300" b="1">
                      <a:solidFill>
                        <a:srgbClr val="993366"/>
                      </a:solidFill>
                      <a:cs typeface="Times New Roman" pitchFamily="18" charset="0"/>
                    </a:rPr>
                    <a:t>Host</a:t>
                  </a:r>
                  <a:endParaRPr lang="en-AU" altLang="en-US" sz="1300" b="1">
                    <a:cs typeface="Times New Roman" pitchFamily="18" charset="0"/>
                  </a:endParaRPr>
                </a:p>
                <a:p>
                  <a:pPr eaLnBrk="0" hangingPunct="0"/>
                  <a:endParaRPr lang="en-AU" altLang="en-US" b="1"/>
                </a:p>
              </p:txBody>
            </p:sp>
            <p:sp>
              <p:nvSpPr>
                <p:cNvPr id="15400" name="Rectangle 55"/>
                <p:cNvSpPr>
                  <a:spLocks noChangeArrowheads="1"/>
                </p:cNvSpPr>
                <p:nvPr/>
              </p:nvSpPr>
              <p:spPr bwMode="auto">
                <a:xfrm>
                  <a:off x="3301" y="1382"/>
                  <a:ext cx="826" cy="41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grpSp>
          <p:grpSp>
            <p:nvGrpSpPr>
              <p:cNvPr id="15384" name="Group 58"/>
              <p:cNvGrpSpPr>
                <a:grpSpLocks/>
              </p:cNvGrpSpPr>
              <p:nvPr/>
            </p:nvGrpSpPr>
            <p:grpSpPr bwMode="auto">
              <a:xfrm>
                <a:off x="0" y="1795"/>
                <a:ext cx="825" cy="413"/>
                <a:chOff x="0" y="1795"/>
                <a:chExt cx="825" cy="413"/>
              </a:xfrm>
            </p:grpSpPr>
            <p:sp>
              <p:nvSpPr>
                <p:cNvPr id="15397" name="Rectangle 20"/>
                <p:cNvSpPr>
                  <a:spLocks noChangeArrowheads="1"/>
                </p:cNvSpPr>
                <p:nvPr/>
              </p:nvSpPr>
              <p:spPr bwMode="auto">
                <a:xfrm>
                  <a:off x="43" y="1795"/>
                  <a:ext cx="739"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AU" altLang="en-US" sz="1300" b="1">
                      <a:solidFill>
                        <a:srgbClr val="993366"/>
                      </a:solidFill>
                      <a:cs typeface="Times New Roman" pitchFamily="18" charset="0"/>
                    </a:rPr>
                    <a:t>Class C</a:t>
                  </a:r>
                  <a:endParaRPr lang="en-AU" altLang="en-US" sz="1300" b="1">
                    <a:cs typeface="Times New Roman" pitchFamily="18" charset="0"/>
                  </a:endParaRPr>
                </a:p>
                <a:p>
                  <a:pPr eaLnBrk="0" hangingPunct="0"/>
                  <a:endParaRPr lang="en-AU" altLang="en-US" b="1"/>
                </a:p>
              </p:txBody>
            </p:sp>
            <p:sp>
              <p:nvSpPr>
                <p:cNvPr id="15398" name="Rectangle 57"/>
                <p:cNvSpPr>
                  <a:spLocks noChangeArrowheads="1"/>
                </p:cNvSpPr>
                <p:nvPr/>
              </p:nvSpPr>
              <p:spPr bwMode="auto">
                <a:xfrm>
                  <a:off x="0" y="1795"/>
                  <a:ext cx="825" cy="41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grpSp>
          <p:grpSp>
            <p:nvGrpSpPr>
              <p:cNvPr id="15385" name="Group 60"/>
              <p:cNvGrpSpPr>
                <a:grpSpLocks/>
              </p:cNvGrpSpPr>
              <p:nvPr/>
            </p:nvGrpSpPr>
            <p:grpSpPr bwMode="auto">
              <a:xfrm>
                <a:off x="825" y="1795"/>
                <a:ext cx="825" cy="413"/>
                <a:chOff x="825" y="1795"/>
                <a:chExt cx="825" cy="413"/>
              </a:xfrm>
            </p:grpSpPr>
            <p:sp>
              <p:nvSpPr>
                <p:cNvPr id="15395" name="Rectangle 21"/>
                <p:cNvSpPr>
                  <a:spLocks noChangeArrowheads="1"/>
                </p:cNvSpPr>
                <p:nvPr/>
              </p:nvSpPr>
              <p:spPr bwMode="auto">
                <a:xfrm>
                  <a:off x="868" y="1795"/>
                  <a:ext cx="739"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AU" altLang="en-US" sz="1300" b="1">
                      <a:solidFill>
                        <a:srgbClr val="993366"/>
                      </a:solidFill>
                      <a:cs typeface="Times New Roman" pitchFamily="18" charset="0"/>
                    </a:rPr>
                    <a:t>Network</a:t>
                  </a:r>
                  <a:endParaRPr lang="en-AU" altLang="en-US" sz="1300" b="1">
                    <a:cs typeface="Times New Roman" pitchFamily="18" charset="0"/>
                  </a:endParaRPr>
                </a:p>
                <a:p>
                  <a:pPr eaLnBrk="0" hangingPunct="0"/>
                  <a:endParaRPr lang="en-AU" altLang="en-US" b="1"/>
                </a:p>
              </p:txBody>
            </p:sp>
            <p:sp>
              <p:nvSpPr>
                <p:cNvPr id="15396" name="Rectangle 59"/>
                <p:cNvSpPr>
                  <a:spLocks noChangeArrowheads="1"/>
                </p:cNvSpPr>
                <p:nvPr/>
              </p:nvSpPr>
              <p:spPr bwMode="auto">
                <a:xfrm>
                  <a:off x="825" y="1795"/>
                  <a:ext cx="825" cy="41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grpSp>
          <p:grpSp>
            <p:nvGrpSpPr>
              <p:cNvPr id="15386" name="Group 62"/>
              <p:cNvGrpSpPr>
                <a:grpSpLocks/>
              </p:cNvGrpSpPr>
              <p:nvPr/>
            </p:nvGrpSpPr>
            <p:grpSpPr bwMode="auto">
              <a:xfrm>
                <a:off x="1650" y="1795"/>
                <a:ext cx="825" cy="413"/>
                <a:chOff x="1650" y="1795"/>
                <a:chExt cx="825" cy="413"/>
              </a:xfrm>
            </p:grpSpPr>
            <p:sp>
              <p:nvSpPr>
                <p:cNvPr id="15393" name="Rectangle 22"/>
                <p:cNvSpPr>
                  <a:spLocks noChangeArrowheads="1"/>
                </p:cNvSpPr>
                <p:nvPr/>
              </p:nvSpPr>
              <p:spPr bwMode="auto">
                <a:xfrm>
                  <a:off x="1693" y="1795"/>
                  <a:ext cx="739"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AU" altLang="en-US" sz="1300" b="1">
                      <a:solidFill>
                        <a:srgbClr val="993366"/>
                      </a:solidFill>
                      <a:cs typeface="Times New Roman" pitchFamily="18" charset="0"/>
                    </a:rPr>
                    <a:t>Network</a:t>
                  </a:r>
                  <a:endParaRPr lang="en-AU" altLang="en-US" sz="1300" b="1">
                    <a:cs typeface="Times New Roman" pitchFamily="18" charset="0"/>
                  </a:endParaRPr>
                </a:p>
                <a:p>
                  <a:pPr eaLnBrk="0" hangingPunct="0"/>
                  <a:endParaRPr lang="en-AU" altLang="en-US" b="1"/>
                </a:p>
              </p:txBody>
            </p:sp>
            <p:sp>
              <p:nvSpPr>
                <p:cNvPr id="15394" name="Rectangle 61"/>
                <p:cNvSpPr>
                  <a:spLocks noChangeArrowheads="1"/>
                </p:cNvSpPr>
                <p:nvPr/>
              </p:nvSpPr>
              <p:spPr bwMode="auto">
                <a:xfrm>
                  <a:off x="1650" y="1795"/>
                  <a:ext cx="825" cy="41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grpSp>
          <p:grpSp>
            <p:nvGrpSpPr>
              <p:cNvPr id="15387" name="Group 64"/>
              <p:cNvGrpSpPr>
                <a:grpSpLocks/>
              </p:cNvGrpSpPr>
              <p:nvPr/>
            </p:nvGrpSpPr>
            <p:grpSpPr bwMode="auto">
              <a:xfrm>
                <a:off x="2475" y="1795"/>
                <a:ext cx="826" cy="413"/>
                <a:chOff x="2475" y="1795"/>
                <a:chExt cx="826" cy="413"/>
              </a:xfrm>
            </p:grpSpPr>
            <p:sp>
              <p:nvSpPr>
                <p:cNvPr id="15391" name="Rectangle 23"/>
                <p:cNvSpPr>
                  <a:spLocks noChangeArrowheads="1"/>
                </p:cNvSpPr>
                <p:nvPr/>
              </p:nvSpPr>
              <p:spPr bwMode="auto">
                <a:xfrm>
                  <a:off x="2518" y="1795"/>
                  <a:ext cx="740"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AU" altLang="en-US" sz="1300" b="1">
                      <a:solidFill>
                        <a:srgbClr val="993366"/>
                      </a:solidFill>
                      <a:cs typeface="Times New Roman" pitchFamily="18" charset="0"/>
                    </a:rPr>
                    <a:t>Network</a:t>
                  </a:r>
                  <a:endParaRPr lang="en-AU" altLang="en-US" sz="1300" b="1">
                    <a:cs typeface="Times New Roman" pitchFamily="18" charset="0"/>
                  </a:endParaRPr>
                </a:p>
                <a:p>
                  <a:pPr eaLnBrk="0" hangingPunct="0"/>
                  <a:endParaRPr lang="en-AU" altLang="en-US" b="1"/>
                </a:p>
              </p:txBody>
            </p:sp>
            <p:sp>
              <p:nvSpPr>
                <p:cNvPr id="15392" name="Rectangle 63"/>
                <p:cNvSpPr>
                  <a:spLocks noChangeArrowheads="1"/>
                </p:cNvSpPr>
                <p:nvPr/>
              </p:nvSpPr>
              <p:spPr bwMode="auto">
                <a:xfrm>
                  <a:off x="2475" y="1795"/>
                  <a:ext cx="826" cy="41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grpSp>
          <p:grpSp>
            <p:nvGrpSpPr>
              <p:cNvPr id="15388" name="Group 66"/>
              <p:cNvGrpSpPr>
                <a:grpSpLocks/>
              </p:cNvGrpSpPr>
              <p:nvPr/>
            </p:nvGrpSpPr>
            <p:grpSpPr bwMode="auto">
              <a:xfrm>
                <a:off x="3301" y="1795"/>
                <a:ext cx="826" cy="413"/>
                <a:chOff x="3301" y="1795"/>
                <a:chExt cx="826" cy="413"/>
              </a:xfrm>
            </p:grpSpPr>
            <p:sp>
              <p:nvSpPr>
                <p:cNvPr id="15389" name="Rectangle 24"/>
                <p:cNvSpPr>
                  <a:spLocks noChangeArrowheads="1"/>
                </p:cNvSpPr>
                <p:nvPr/>
              </p:nvSpPr>
              <p:spPr bwMode="auto">
                <a:xfrm>
                  <a:off x="3344" y="1795"/>
                  <a:ext cx="740"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AU" altLang="en-US" sz="1300" b="1">
                      <a:solidFill>
                        <a:srgbClr val="993366"/>
                      </a:solidFill>
                      <a:cs typeface="Times New Roman" pitchFamily="18" charset="0"/>
                    </a:rPr>
                    <a:t>Host</a:t>
                  </a:r>
                  <a:endParaRPr lang="en-AU" altLang="en-US" sz="1300" b="1">
                    <a:cs typeface="Times New Roman" pitchFamily="18" charset="0"/>
                  </a:endParaRPr>
                </a:p>
                <a:p>
                  <a:pPr eaLnBrk="0" hangingPunct="0"/>
                  <a:endParaRPr lang="en-AU" altLang="en-US"/>
                </a:p>
              </p:txBody>
            </p:sp>
            <p:sp>
              <p:nvSpPr>
                <p:cNvPr id="15390" name="Rectangle 65"/>
                <p:cNvSpPr>
                  <a:spLocks noChangeArrowheads="1"/>
                </p:cNvSpPr>
                <p:nvPr/>
              </p:nvSpPr>
              <p:spPr bwMode="auto">
                <a:xfrm>
                  <a:off x="3301" y="1795"/>
                  <a:ext cx="826" cy="41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grpSp>
        </p:grpSp>
        <p:sp>
          <p:nvSpPr>
            <p:cNvPr id="15367" name="Rectangle 68"/>
            <p:cNvSpPr>
              <a:spLocks noChangeArrowheads="1"/>
            </p:cNvSpPr>
            <p:nvPr/>
          </p:nvSpPr>
          <p:spPr bwMode="auto">
            <a:xfrm>
              <a:off x="-3" y="-3"/>
              <a:ext cx="4133" cy="2214"/>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grpSp>
    </p:spTree>
    <p:extLst>
      <p:ext uri="{BB962C8B-B14F-4D97-AF65-F5344CB8AC3E}">
        <p14:creationId xmlns:p14="http://schemas.microsoft.com/office/powerpoint/2010/main" val="38931213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463550" y="220663"/>
            <a:ext cx="7029450" cy="473075"/>
          </a:xfrm>
        </p:spPr>
        <p:txBody>
          <a:bodyPr>
            <a:normAutofit fontScale="90000"/>
          </a:bodyPr>
          <a:lstStyle/>
          <a:p>
            <a:r>
              <a:rPr lang="en-US" b="0"/>
              <a:t>Addressing Hosts</a:t>
            </a:r>
          </a:p>
        </p:txBody>
      </p:sp>
      <p:sp>
        <p:nvSpPr>
          <p:cNvPr id="152579" name="Text Box 3"/>
          <p:cNvSpPr txBox="1">
            <a:spLocks noChangeArrowheads="1"/>
          </p:cNvSpPr>
          <p:nvPr/>
        </p:nvSpPr>
        <p:spPr bwMode="auto">
          <a:xfrm>
            <a:off x="609600" y="1743075"/>
            <a:ext cx="1447800" cy="466725"/>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a:latin typeface="Arial" charset="0"/>
              </a:rPr>
              <a:t>Network</a:t>
            </a:r>
          </a:p>
        </p:txBody>
      </p:sp>
      <p:sp>
        <p:nvSpPr>
          <p:cNvPr id="152580" name="Text Box 4"/>
          <p:cNvSpPr txBox="1">
            <a:spLocks noChangeArrowheads="1"/>
          </p:cNvSpPr>
          <p:nvPr/>
        </p:nvSpPr>
        <p:spPr bwMode="auto">
          <a:xfrm>
            <a:off x="2057400" y="1743075"/>
            <a:ext cx="1447800" cy="466725"/>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b="1">
                <a:latin typeface="Arial" charset="0"/>
              </a:rPr>
              <a:t>Network</a:t>
            </a:r>
          </a:p>
        </p:txBody>
      </p:sp>
      <p:sp>
        <p:nvSpPr>
          <p:cNvPr id="152581" name="Text Box 5"/>
          <p:cNvSpPr txBox="1">
            <a:spLocks noChangeArrowheads="1"/>
          </p:cNvSpPr>
          <p:nvPr/>
        </p:nvSpPr>
        <p:spPr bwMode="auto">
          <a:xfrm>
            <a:off x="3505200" y="1743075"/>
            <a:ext cx="1447800" cy="46672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b="1">
                <a:latin typeface="Arial" charset="0"/>
              </a:rPr>
              <a:t>Host</a:t>
            </a:r>
          </a:p>
        </p:txBody>
      </p:sp>
      <p:sp>
        <p:nvSpPr>
          <p:cNvPr id="152582" name="Text Box 6"/>
          <p:cNvSpPr txBox="1">
            <a:spLocks noChangeArrowheads="1"/>
          </p:cNvSpPr>
          <p:nvPr/>
        </p:nvSpPr>
        <p:spPr bwMode="auto">
          <a:xfrm>
            <a:off x="4953000" y="1743075"/>
            <a:ext cx="1447800" cy="46672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b="1">
                <a:latin typeface="Arial" charset="0"/>
              </a:rPr>
              <a:t>Host</a:t>
            </a:r>
          </a:p>
        </p:txBody>
      </p:sp>
      <p:sp>
        <p:nvSpPr>
          <p:cNvPr id="152584" name="Text Box 8"/>
          <p:cNvSpPr txBox="1">
            <a:spLocks noChangeArrowheads="1"/>
          </p:cNvSpPr>
          <p:nvPr/>
        </p:nvSpPr>
        <p:spPr bwMode="auto">
          <a:xfrm>
            <a:off x="639763" y="2352675"/>
            <a:ext cx="1447800" cy="466725"/>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b="1">
                <a:latin typeface="Arial" charset="0"/>
              </a:rPr>
              <a:t>172</a:t>
            </a:r>
          </a:p>
        </p:txBody>
      </p:sp>
      <p:sp>
        <p:nvSpPr>
          <p:cNvPr id="152585" name="Text Box 9"/>
          <p:cNvSpPr txBox="1">
            <a:spLocks noChangeArrowheads="1"/>
          </p:cNvSpPr>
          <p:nvPr/>
        </p:nvSpPr>
        <p:spPr bwMode="auto">
          <a:xfrm>
            <a:off x="2087563" y="2352675"/>
            <a:ext cx="1447800" cy="466725"/>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b="1">
                <a:latin typeface="Arial" charset="0"/>
              </a:rPr>
              <a:t>16</a:t>
            </a:r>
          </a:p>
        </p:txBody>
      </p:sp>
      <p:sp>
        <p:nvSpPr>
          <p:cNvPr id="152586" name="Text Box 10"/>
          <p:cNvSpPr txBox="1">
            <a:spLocks noChangeArrowheads="1"/>
          </p:cNvSpPr>
          <p:nvPr/>
        </p:nvSpPr>
        <p:spPr bwMode="auto">
          <a:xfrm>
            <a:off x="3535363" y="2352675"/>
            <a:ext cx="1447800" cy="46672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b="1">
                <a:latin typeface="Arial" charset="0"/>
              </a:rPr>
              <a:t>0</a:t>
            </a:r>
          </a:p>
        </p:txBody>
      </p:sp>
      <p:sp>
        <p:nvSpPr>
          <p:cNvPr id="152587" name="Text Box 11"/>
          <p:cNvSpPr txBox="1">
            <a:spLocks noChangeArrowheads="1"/>
          </p:cNvSpPr>
          <p:nvPr/>
        </p:nvSpPr>
        <p:spPr bwMode="auto">
          <a:xfrm>
            <a:off x="4983163" y="2352675"/>
            <a:ext cx="1447800" cy="46672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b="1">
                <a:latin typeface="Arial" charset="0"/>
              </a:rPr>
              <a:t>0</a:t>
            </a:r>
          </a:p>
        </p:txBody>
      </p:sp>
      <p:sp>
        <p:nvSpPr>
          <p:cNvPr id="152588" name="Rectangle 12"/>
          <p:cNvSpPr>
            <a:spLocks noChangeArrowheads="1"/>
          </p:cNvSpPr>
          <p:nvPr/>
        </p:nvSpPr>
        <p:spPr bwMode="auto">
          <a:xfrm>
            <a:off x="304800" y="3124200"/>
            <a:ext cx="8458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eaLnBrk="0" hangingPunct="0">
              <a:lnSpc>
                <a:spcPct val="90000"/>
              </a:lnSpc>
              <a:spcBef>
                <a:spcPct val="20000"/>
              </a:spcBef>
              <a:buClr>
                <a:schemeClr val="accent1"/>
              </a:buClr>
              <a:buSzPct val="70000"/>
              <a:buFont typeface="Monotype Sorts" pitchFamily="2" charset="2"/>
              <a:buNone/>
            </a:pPr>
            <a:r>
              <a:rPr kumimoji="1" lang="en-US" sz="2000" b="1">
                <a:latin typeface="Arial" charset="0"/>
              </a:rPr>
              <a:t>One</a:t>
            </a:r>
            <a:r>
              <a:rPr kumimoji="1" lang="en-US" sz="2000">
                <a:latin typeface="Arial" charset="0"/>
              </a:rPr>
              <a:t> network address, </a:t>
            </a:r>
            <a:r>
              <a:rPr lang="en-US" sz="2000" b="1">
                <a:latin typeface="Tahoma" pitchFamily="34" charset="0"/>
              </a:rPr>
              <a:t>65,534</a:t>
            </a:r>
            <a:r>
              <a:rPr kumimoji="1" lang="en-US" sz="2000">
                <a:latin typeface="Arial" charset="0"/>
              </a:rPr>
              <a:t> hosts, </a:t>
            </a:r>
            <a:r>
              <a:rPr kumimoji="1" lang="en-US" sz="2000" b="1">
                <a:latin typeface="Arial" charset="0"/>
              </a:rPr>
              <a:t>one</a:t>
            </a:r>
            <a:r>
              <a:rPr kumimoji="1" lang="en-US" sz="2000">
                <a:latin typeface="Arial" charset="0"/>
              </a:rPr>
              <a:t> broadcast address.</a:t>
            </a:r>
          </a:p>
        </p:txBody>
      </p:sp>
      <p:sp>
        <p:nvSpPr>
          <p:cNvPr id="152589" name="Text Box 13"/>
          <p:cNvSpPr txBox="1">
            <a:spLocks noChangeArrowheads="1"/>
          </p:cNvSpPr>
          <p:nvPr/>
        </p:nvSpPr>
        <p:spPr bwMode="auto">
          <a:xfrm>
            <a:off x="609600" y="3648075"/>
            <a:ext cx="1447800" cy="466725"/>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b="1">
                <a:latin typeface="Arial" charset="0"/>
              </a:rPr>
              <a:t>172</a:t>
            </a:r>
          </a:p>
        </p:txBody>
      </p:sp>
      <p:sp>
        <p:nvSpPr>
          <p:cNvPr id="152590" name="Text Box 14"/>
          <p:cNvSpPr txBox="1">
            <a:spLocks noChangeArrowheads="1"/>
          </p:cNvSpPr>
          <p:nvPr/>
        </p:nvSpPr>
        <p:spPr bwMode="auto">
          <a:xfrm>
            <a:off x="2057400" y="3648075"/>
            <a:ext cx="1447800" cy="466725"/>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b="1">
                <a:latin typeface="Arial" charset="0"/>
              </a:rPr>
              <a:t>16</a:t>
            </a:r>
          </a:p>
        </p:txBody>
      </p:sp>
      <p:sp>
        <p:nvSpPr>
          <p:cNvPr id="152591" name="Text Box 15"/>
          <p:cNvSpPr txBox="1">
            <a:spLocks noChangeArrowheads="1"/>
          </p:cNvSpPr>
          <p:nvPr/>
        </p:nvSpPr>
        <p:spPr bwMode="auto">
          <a:xfrm>
            <a:off x="3505200" y="3648075"/>
            <a:ext cx="1447800" cy="46672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b="1">
                <a:latin typeface="Arial" charset="0"/>
              </a:rPr>
              <a:t>0</a:t>
            </a:r>
          </a:p>
        </p:txBody>
      </p:sp>
      <p:sp>
        <p:nvSpPr>
          <p:cNvPr id="152592" name="Text Box 16"/>
          <p:cNvSpPr txBox="1">
            <a:spLocks noChangeArrowheads="1"/>
          </p:cNvSpPr>
          <p:nvPr/>
        </p:nvSpPr>
        <p:spPr bwMode="auto">
          <a:xfrm>
            <a:off x="4953000" y="3648075"/>
            <a:ext cx="1447800" cy="46672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b="1">
                <a:latin typeface="Arial" charset="0"/>
              </a:rPr>
              <a:t>0</a:t>
            </a:r>
          </a:p>
        </p:txBody>
      </p:sp>
      <p:sp>
        <p:nvSpPr>
          <p:cNvPr id="152593" name="Text Box 17"/>
          <p:cNvSpPr txBox="1">
            <a:spLocks noChangeArrowheads="1"/>
          </p:cNvSpPr>
          <p:nvPr/>
        </p:nvSpPr>
        <p:spPr bwMode="auto">
          <a:xfrm>
            <a:off x="609600" y="4333875"/>
            <a:ext cx="1447800" cy="466725"/>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b="1">
                <a:latin typeface="Arial" charset="0"/>
              </a:rPr>
              <a:t>172</a:t>
            </a:r>
          </a:p>
        </p:txBody>
      </p:sp>
      <p:sp>
        <p:nvSpPr>
          <p:cNvPr id="152594" name="Text Box 18"/>
          <p:cNvSpPr txBox="1">
            <a:spLocks noChangeArrowheads="1"/>
          </p:cNvSpPr>
          <p:nvPr/>
        </p:nvSpPr>
        <p:spPr bwMode="auto">
          <a:xfrm>
            <a:off x="2057400" y="4333875"/>
            <a:ext cx="1447800" cy="466725"/>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b="1">
                <a:latin typeface="Arial" charset="0"/>
              </a:rPr>
              <a:t>16</a:t>
            </a:r>
          </a:p>
        </p:txBody>
      </p:sp>
      <p:sp>
        <p:nvSpPr>
          <p:cNvPr id="152595" name="Text Box 19"/>
          <p:cNvSpPr txBox="1">
            <a:spLocks noChangeArrowheads="1"/>
          </p:cNvSpPr>
          <p:nvPr/>
        </p:nvSpPr>
        <p:spPr bwMode="auto">
          <a:xfrm>
            <a:off x="3505200" y="4333875"/>
            <a:ext cx="1447800" cy="46672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b="1">
                <a:latin typeface="Arial" charset="0"/>
              </a:rPr>
              <a:t>0</a:t>
            </a:r>
          </a:p>
        </p:txBody>
      </p:sp>
      <p:sp>
        <p:nvSpPr>
          <p:cNvPr id="152596" name="Text Box 20"/>
          <p:cNvSpPr txBox="1">
            <a:spLocks noChangeArrowheads="1"/>
          </p:cNvSpPr>
          <p:nvPr/>
        </p:nvSpPr>
        <p:spPr bwMode="auto">
          <a:xfrm>
            <a:off x="4953000" y="4333875"/>
            <a:ext cx="1447800" cy="46672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b="1">
                <a:latin typeface="Arial" charset="0"/>
              </a:rPr>
              <a:t>1</a:t>
            </a:r>
          </a:p>
        </p:txBody>
      </p:sp>
      <p:sp>
        <p:nvSpPr>
          <p:cNvPr id="152597" name="Text Box 21"/>
          <p:cNvSpPr txBox="1">
            <a:spLocks noChangeArrowheads="1"/>
          </p:cNvSpPr>
          <p:nvPr/>
        </p:nvSpPr>
        <p:spPr bwMode="auto">
          <a:xfrm>
            <a:off x="609600" y="4791075"/>
            <a:ext cx="1447800" cy="466725"/>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b="1">
                <a:latin typeface="Arial" charset="0"/>
              </a:rPr>
              <a:t>172</a:t>
            </a:r>
          </a:p>
        </p:txBody>
      </p:sp>
      <p:sp>
        <p:nvSpPr>
          <p:cNvPr id="152598" name="Text Box 22"/>
          <p:cNvSpPr txBox="1">
            <a:spLocks noChangeArrowheads="1"/>
          </p:cNvSpPr>
          <p:nvPr/>
        </p:nvSpPr>
        <p:spPr bwMode="auto">
          <a:xfrm>
            <a:off x="2057400" y="4791075"/>
            <a:ext cx="1447800" cy="466725"/>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b="1">
                <a:latin typeface="Arial" charset="0"/>
              </a:rPr>
              <a:t>16</a:t>
            </a:r>
          </a:p>
        </p:txBody>
      </p:sp>
      <p:sp>
        <p:nvSpPr>
          <p:cNvPr id="152599" name="Text Box 23"/>
          <p:cNvSpPr txBox="1">
            <a:spLocks noChangeArrowheads="1"/>
          </p:cNvSpPr>
          <p:nvPr/>
        </p:nvSpPr>
        <p:spPr bwMode="auto">
          <a:xfrm>
            <a:off x="3505200" y="4791075"/>
            <a:ext cx="1447800" cy="46672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b="1">
                <a:latin typeface="Arial" charset="0"/>
              </a:rPr>
              <a:t>Etc.</a:t>
            </a:r>
          </a:p>
        </p:txBody>
      </p:sp>
      <p:sp>
        <p:nvSpPr>
          <p:cNvPr id="152600" name="Text Box 24"/>
          <p:cNvSpPr txBox="1">
            <a:spLocks noChangeArrowheads="1"/>
          </p:cNvSpPr>
          <p:nvPr/>
        </p:nvSpPr>
        <p:spPr bwMode="auto">
          <a:xfrm>
            <a:off x="4953000" y="4791075"/>
            <a:ext cx="1447800" cy="46672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b="1">
                <a:latin typeface="Arial" charset="0"/>
              </a:rPr>
              <a:t>Etc.</a:t>
            </a:r>
          </a:p>
        </p:txBody>
      </p:sp>
      <p:sp>
        <p:nvSpPr>
          <p:cNvPr id="152601" name="Text Box 25"/>
          <p:cNvSpPr txBox="1">
            <a:spLocks noChangeArrowheads="1"/>
          </p:cNvSpPr>
          <p:nvPr/>
        </p:nvSpPr>
        <p:spPr bwMode="auto">
          <a:xfrm>
            <a:off x="609600" y="5248275"/>
            <a:ext cx="1447800" cy="466725"/>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b="1">
                <a:latin typeface="Arial" charset="0"/>
              </a:rPr>
              <a:t>172</a:t>
            </a:r>
          </a:p>
        </p:txBody>
      </p:sp>
      <p:sp>
        <p:nvSpPr>
          <p:cNvPr id="152602" name="Text Box 26"/>
          <p:cNvSpPr txBox="1">
            <a:spLocks noChangeArrowheads="1"/>
          </p:cNvSpPr>
          <p:nvPr/>
        </p:nvSpPr>
        <p:spPr bwMode="auto">
          <a:xfrm>
            <a:off x="2057400" y="5248275"/>
            <a:ext cx="1447800" cy="466725"/>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b="1">
                <a:latin typeface="Arial" charset="0"/>
              </a:rPr>
              <a:t>16</a:t>
            </a:r>
          </a:p>
        </p:txBody>
      </p:sp>
      <p:sp>
        <p:nvSpPr>
          <p:cNvPr id="152603" name="Text Box 27"/>
          <p:cNvSpPr txBox="1">
            <a:spLocks noChangeArrowheads="1"/>
          </p:cNvSpPr>
          <p:nvPr/>
        </p:nvSpPr>
        <p:spPr bwMode="auto">
          <a:xfrm>
            <a:off x="3505200" y="5248275"/>
            <a:ext cx="1447800" cy="46672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b="1">
                <a:latin typeface="Arial" charset="0"/>
              </a:rPr>
              <a:t>255</a:t>
            </a:r>
          </a:p>
        </p:txBody>
      </p:sp>
      <p:sp>
        <p:nvSpPr>
          <p:cNvPr id="152604" name="Text Box 28"/>
          <p:cNvSpPr txBox="1">
            <a:spLocks noChangeArrowheads="1"/>
          </p:cNvSpPr>
          <p:nvPr/>
        </p:nvSpPr>
        <p:spPr bwMode="auto">
          <a:xfrm>
            <a:off x="4953000" y="5248275"/>
            <a:ext cx="1447800" cy="46672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b="1">
                <a:latin typeface="Arial" charset="0"/>
              </a:rPr>
              <a:t>254</a:t>
            </a:r>
          </a:p>
        </p:txBody>
      </p:sp>
      <p:sp>
        <p:nvSpPr>
          <p:cNvPr id="152605" name="Text Box 29"/>
          <p:cNvSpPr txBox="1">
            <a:spLocks noChangeArrowheads="1"/>
          </p:cNvSpPr>
          <p:nvPr/>
        </p:nvSpPr>
        <p:spPr bwMode="auto">
          <a:xfrm>
            <a:off x="609600" y="6010275"/>
            <a:ext cx="1447800" cy="466725"/>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b="1">
                <a:latin typeface="Arial" charset="0"/>
              </a:rPr>
              <a:t>172</a:t>
            </a:r>
          </a:p>
        </p:txBody>
      </p:sp>
      <p:sp>
        <p:nvSpPr>
          <p:cNvPr id="152606" name="Text Box 30"/>
          <p:cNvSpPr txBox="1">
            <a:spLocks noChangeArrowheads="1"/>
          </p:cNvSpPr>
          <p:nvPr/>
        </p:nvSpPr>
        <p:spPr bwMode="auto">
          <a:xfrm>
            <a:off x="2057400" y="6010275"/>
            <a:ext cx="1447800" cy="466725"/>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b="1">
                <a:latin typeface="Arial" charset="0"/>
              </a:rPr>
              <a:t>16</a:t>
            </a:r>
          </a:p>
        </p:txBody>
      </p:sp>
      <p:sp>
        <p:nvSpPr>
          <p:cNvPr id="152607" name="Text Box 31"/>
          <p:cNvSpPr txBox="1">
            <a:spLocks noChangeArrowheads="1"/>
          </p:cNvSpPr>
          <p:nvPr/>
        </p:nvSpPr>
        <p:spPr bwMode="auto">
          <a:xfrm>
            <a:off x="3505200" y="6010275"/>
            <a:ext cx="1447800" cy="46672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b="1">
                <a:latin typeface="Arial" charset="0"/>
              </a:rPr>
              <a:t>255</a:t>
            </a:r>
          </a:p>
        </p:txBody>
      </p:sp>
      <p:sp>
        <p:nvSpPr>
          <p:cNvPr id="152608" name="Text Box 32"/>
          <p:cNvSpPr txBox="1">
            <a:spLocks noChangeArrowheads="1"/>
          </p:cNvSpPr>
          <p:nvPr/>
        </p:nvSpPr>
        <p:spPr bwMode="auto">
          <a:xfrm>
            <a:off x="4953000" y="6010275"/>
            <a:ext cx="1447800" cy="46672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b="1">
                <a:latin typeface="Arial" charset="0"/>
              </a:rPr>
              <a:t>255</a:t>
            </a:r>
          </a:p>
        </p:txBody>
      </p:sp>
      <p:sp>
        <p:nvSpPr>
          <p:cNvPr id="152609" name="Text Box 33"/>
          <p:cNvSpPr txBox="1">
            <a:spLocks noChangeArrowheads="1"/>
          </p:cNvSpPr>
          <p:nvPr/>
        </p:nvSpPr>
        <p:spPr bwMode="auto">
          <a:xfrm>
            <a:off x="7010400" y="3581400"/>
            <a:ext cx="1447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chemeClr val="tx2"/>
                </a:solidFill>
                <a:latin typeface="Tahoma" pitchFamily="34" charset="0"/>
              </a:rPr>
              <a:t>1 Network Address</a:t>
            </a:r>
          </a:p>
        </p:txBody>
      </p:sp>
      <p:sp>
        <p:nvSpPr>
          <p:cNvPr id="152610" name="Text Box 34"/>
          <p:cNvSpPr txBox="1">
            <a:spLocks noChangeArrowheads="1"/>
          </p:cNvSpPr>
          <p:nvPr/>
        </p:nvSpPr>
        <p:spPr bwMode="auto">
          <a:xfrm>
            <a:off x="7010400" y="5867400"/>
            <a:ext cx="160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chemeClr val="tx2"/>
                </a:solidFill>
                <a:latin typeface="Tahoma" pitchFamily="34" charset="0"/>
              </a:rPr>
              <a:t>1 Broadcast Address</a:t>
            </a:r>
          </a:p>
        </p:txBody>
      </p:sp>
      <p:sp>
        <p:nvSpPr>
          <p:cNvPr id="152611" name="Text Box 35"/>
          <p:cNvSpPr txBox="1">
            <a:spLocks noChangeArrowheads="1"/>
          </p:cNvSpPr>
          <p:nvPr/>
        </p:nvSpPr>
        <p:spPr bwMode="auto">
          <a:xfrm>
            <a:off x="7141029" y="4567237"/>
            <a:ext cx="160020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dirty="0" smtClean="0">
                <a:solidFill>
                  <a:schemeClr val="tx2"/>
                </a:solidFill>
                <a:latin typeface="Tahoma" pitchFamily="34" charset="0"/>
              </a:rPr>
              <a:t>Host </a:t>
            </a:r>
            <a:r>
              <a:rPr lang="en-US" sz="1400" b="1" dirty="0">
                <a:solidFill>
                  <a:schemeClr val="tx2"/>
                </a:solidFill>
                <a:latin typeface="Tahoma" pitchFamily="34" charset="0"/>
              </a:rPr>
              <a:t>Addresses</a:t>
            </a:r>
          </a:p>
          <a:p>
            <a:pPr>
              <a:spcBef>
                <a:spcPct val="50000"/>
              </a:spcBef>
            </a:pPr>
            <a:r>
              <a:rPr lang="en-US" sz="1400" b="1" dirty="0">
                <a:solidFill>
                  <a:schemeClr val="tx2"/>
                </a:solidFill>
                <a:latin typeface="Tahoma" pitchFamily="34" charset="0"/>
              </a:rPr>
              <a:t>2</a:t>
            </a:r>
            <a:r>
              <a:rPr lang="en-US" sz="1400" b="1" baseline="30000" dirty="0">
                <a:solidFill>
                  <a:schemeClr val="tx2"/>
                </a:solidFill>
                <a:latin typeface="Tahoma" pitchFamily="34" charset="0"/>
              </a:rPr>
              <a:t>16</a:t>
            </a:r>
            <a:r>
              <a:rPr lang="en-US" sz="1400" b="1" dirty="0">
                <a:solidFill>
                  <a:schemeClr val="tx2"/>
                </a:solidFill>
                <a:latin typeface="Tahoma" pitchFamily="34" charset="0"/>
              </a:rPr>
              <a:t> </a:t>
            </a:r>
            <a:r>
              <a:rPr lang="en-US" sz="1400" b="1" dirty="0" smtClean="0">
                <a:solidFill>
                  <a:schemeClr val="tx2"/>
                </a:solidFill>
                <a:latin typeface="Tahoma" pitchFamily="34" charset="0"/>
              </a:rPr>
              <a:t>– 2 =</a:t>
            </a:r>
            <a:r>
              <a:rPr lang="en-US" sz="1400" b="1" dirty="0">
                <a:solidFill>
                  <a:schemeClr val="tx2"/>
                </a:solidFill>
                <a:latin typeface="Tahoma" pitchFamily="34" charset="0"/>
              </a:rPr>
              <a:t> 65,534 </a:t>
            </a:r>
          </a:p>
        </p:txBody>
      </p:sp>
      <p:sp>
        <p:nvSpPr>
          <p:cNvPr id="152612" name="AutoShape 36"/>
          <p:cNvSpPr>
            <a:spLocks/>
          </p:cNvSpPr>
          <p:nvPr/>
        </p:nvSpPr>
        <p:spPr bwMode="auto">
          <a:xfrm>
            <a:off x="6553200" y="4343400"/>
            <a:ext cx="304800" cy="1371600"/>
          </a:xfrm>
          <a:prstGeom prst="rightBrace">
            <a:avLst>
              <a:gd name="adj1" fmla="val 37500"/>
              <a:gd name="adj2" fmla="val 50000"/>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52613" name="Picture 37"/>
          <p:cNvPicPr>
            <a:picLocks noChangeAspect="1" noChangeArrowheads="1"/>
          </p:cNvPicPr>
          <p:nvPr/>
        </p:nvPicPr>
        <p:blipFill>
          <a:blip r:embed="rId3">
            <a:extLst>
              <a:ext uri="{28A0092B-C50C-407E-A947-70E740481C1C}">
                <a14:useLocalDpi xmlns:a14="http://schemas.microsoft.com/office/drawing/2010/main" val="0"/>
              </a:ext>
            </a:extLst>
          </a:blip>
          <a:srcRect l="7031" t="34946" r="41406" b="36021"/>
          <a:stretch>
            <a:fillRect/>
          </a:stretch>
        </p:blipFill>
        <p:spPr bwMode="auto">
          <a:xfrm>
            <a:off x="5715000" y="152400"/>
            <a:ext cx="3429000" cy="14017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2614" name="Rectangle 38"/>
          <p:cNvSpPr>
            <a:spLocks noChangeArrowheads="1"/>
          </p:cNvSpPr>
          <p:nvPr/>
        </p:nvSpPr>
        <p:spPr bwMode="auto">
          <a:xfrm>
            <a:off x="304800" y="1295400"/>
            <a:ext cx="8839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eaLnBrk="0" hangingPunct="0">
              <a:lnSpc>
                <a:spcPct val="90000"/>
              </a:lnSpc>
              <a:spcBef>
                <a:spcPct val="20000"/>
              </a:spcBef>
              <a:buClr>
                <a:schemeClr val="accent1"/>
              </a:buClr>
              <a:buSzPct val="70000"/>
              <a:buFont typeface="Monotype Sorts" pitchFamily="2" charset="2"/>
              <a:buNone/>
            </a:pPr>
            <a:r>
              <a:rPr kumimoji="1" lang="en-US" sz="2000">
                <a:latin typeface="Arial" charset="0"/>
              </a:rPr>
              <a:t>Given the </a:t>
            </a:r>
            <a:r>
              <a:rPr kumimoji="1" lang="en-US" sz="2000" b="1">
                <a:solidFill>
                  <a:schemeClr val="accent2"/>
                </a:solidFill>
                <a:latin typeface="Arial" charset="0"/>
              </a:rPr>
              <a:t>172.16</a:t>
            </a:r>
            <a:r>
              <a:rPr kumimoji="1" lang="en-US" sz="2000">
                <a:latin typeface="Arial" charset="0"/>
              </a:rPr>
              <a:t>.</a:t>
            </a:r>
            <a:r>
              <a:rPr kumimoji="1" lang="en-US" sz="2000" b="1">
                <a:latin typeface="Arial" charset="0"/>
              </a:rPr>
              <a:t>0.0 address with the 255.255.0.0 subnet mask:</a:t>
            </a:r>
          </a:p>
        </p:txBody>
      </p:sp>
    </p:spTree>
    <p:extLst>
      <p:ext uri="{BB962C8B-B14F-4D97-AF65-F5344CB8AC3E}">
        <p14:creationId xmlns:p14="http://schemas.microsoft.com/office/powerpoint/2010/main" val="3824844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NETWORK PLAN</a:t>
            </a:r>
            <a:endParaRPr lang="en-US" dirty="0"/>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067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213901" y="2492829"/>
            <a:ext cx="707245" cy="677108"/>
          </a:xfrm>
          <a:prstGeom prst="rect">
            <a:avLst/>
          </a:prstGeom>
          <a:noFill/>
        </p:spPr>
        <p:txBody>
          <a:bodyPr wrap="none" rtlCol="0">
            <a:spAutoFit/>
          </a:bodyPr>
          <a:lstStyle/>
          <a:p>
            <a:r>
              <a:rPr lang="en-US" sz="1000" b="1" dirty="0" smtClean="0"/>
              <a:t>SUBNET</a:t>
            </a:r>
            <a:r>
              <a:rPr lang="en-US" sz="1000" dirty="0" smtClean="0"/>
              <a:t> 1</a:t>
            </a:r>
          </a:p>
          <a:p>
            <a:r>
              <a:rPr lang="en-US" sz="1000" dirty="0"/>
              <a:t>VLAN </a:t>
            </a:r>
            <a:r>
              <a:rPr lang="en-US" sz="1000" dirty="0" smtClean="0"/>
              <a:t>10</a:t>
            </a:r>
          </a:p>
          <a:p>
            <a:r>
              <a:rPr lang="en-US" sz="1000" dirty="0" smtClean="0"/>
              <a:t>IT Dept</a:t>
            </a:r>
            <a:r>
              <a:rPr lang="en-US" dirty="0" smtClean="0"/>
              <a:t>.</a:t>
            </a:r>
          </a:p>
        </p:txBody>
      </p:sp>
      <p:sp>
        <p:nvSpPr>
          <p:cNvPr id="6" name="TextBox 5"/>
          <p:cNvSpPr txBox="1"/>
          <p:nvPr/>
        </p:nvSpPr>
        <p:spPr>
          <a:xfrm>
            <a:off x="5715000" y="4953000"/>
            <a:ext cx="864339" cy="677108"/>
          </a:xfrm>
          <a:prstGeom prst="rect">
            <a:avLst/>
          </a:prstGeom>
          <a:noFill/>
        </p:spPr>
        <p:txBody>
          <a:bodyPr wrap="none" rtlCol="0">
            <a:spAutoFit/>
          </a:bodyPr>
          <a:lstStyle/>
          <a:p>
            <a:r>
              <a:rPr lang="en-US" sz="1000" b="1" dirty="0" smtClean="0"/>
              <a:t>SUBNET</a:t>
            </a:r>
            <a:r>
              <a:rPr lang="en-US" sz="1000" dirty="0" smtClean="0"/>
              <a:t> 2</a:t>
            </a:r>
          </a:p>
          <a:p>
            <a:r>
              <a:rPr lang="en-US" sz="1000" dirty="0"/>
              <a:t>VLAN </a:t>
            </a:r>
            <a:r>
              <a:rPr lang="en-US" sz="1000" dirty="0" smtClean="0"/>
              <a:t>20</a:t>
            </a:r>
          </a:p>
          <a:p>
            <a:r>
              <a:rPr lang="en-US" sz="1000" dirty="0" smtClean="0"/>
              <a:t>Admin Dept</a:t>
            </a:r>
            <a:r>
              <a:rPr lang="en-US" dirty="0" smtClean="0"/>
              <a:t>.</a:t>
            </a:r>
          </a:p>
        </p:txBody>
      </p:sp>
      <p:sp>
        <p:nvSpPr>
          <p:cNvPr id="7" name="TextBox 6"/>
          <p:cNvSpPr txBox="1"/>
          <p:nvPr/>
        </p:nvSpPr>
        <p:spPr>
          <a:xfrm>
            <a:off x="413657" y="4800600"/>
            <a:ext cx="1002197" cy="677108"/>
          </a:xfrm>
          <a:prstGeom prst="rect">
            <a:avLst/>
          </a:prstGeom>
          <a:noFill/>
        </p:spPr>
        <p:txBody>
          <a:bodyPr wrap="none" rtlCol="0">
            <a:spAutoFit/>
          </a:bodyPr>
          <a:lstStyle/>
          <a:p>
            <a:r>
              <a:rPr lang="en-US" sz="1000" b="1" dirty="0" smtClean="0"/>
              <a:t>SUBNET</a:t>
            </a:r>
            <a:r>
              <a:rPr lang="en-US" sz="1000" dirty="0" smtClean="0"/>
              <a:t> 1</a:t>
            </a:r>
          </a:p>
          <a:p>
            <a:r>
              <a:rPr lang="en-US" sz="1000" dirty="0"/>
              <a:t>VLAN 3</a:t>
            </a:r>
            <a:r>
              <a:rPr lang="en-US" sz="1000" dirty="0" smtClean="0"/>
              <a:t>0</a:t>
            </a:r>
          </a:p>
          <a:p>
            <a:r>
              <a:rPr lang="en-US" sz="1000" dirty="0" smtClean="0"/>
              <a:t>Accounts Dept</a:t>
            </a:r>
            <a:r>
              <a:rPr lang="en-US" dirty="0" smtClean="0"/>
              <a:t>.</a:t>
            </a:r>
          </a:p>
        </p:txBody>
      </p:sp>
      <p:sp>
        <p:nvSpPr>
          <p:cNvPr id="8" name="TextBox 7"/>
          <p:cNvSpPr txBox="1"/>
          <p:nvPr/>
        </p:nvSpPr>
        <p:spPr>
          <a:xfrm>
            <a:off x="381000" y="2514600"/>
            <a:ext cx="1002197" cy="677108"/>
          </a:xfrm>
          <a:prstGeom prst="rect">
            <a:avLst/>
          </a:prstGeom>
          <a:noFill/>
        </p:spPr>
        <p:txBody>
          <a:bodyPr wrap="none" rtlCol="0">
            <a:spAutoFit/>
          </a:bodyPr>
          <a:lstStyle/>
          <a:p>
            <a:r>
              <a:rPr lang="en-US" sz="1000" b="1" dirty="0" smtClean="0"/>
              <a:t>SUBNET</a:t>
            </a:r>
            <a:r>
              <a:rPr lang="en-US" sz="1000" dirty="0" smtClean="0"/>
              <a:t> 1</a:t>
            </a:r>
          </a:p>
          <a:p>
            <a:r>
              <a:rPr lang="en-US" sz="1000" dirty="0"/>
              <a:t>VLAN 4</a:t>
            </a:r>
            <a:r>
              <a:rPr lang="en-US" sz="1000" dirty="0" smtClean="0"/>
              <a:t>0</a:t>
            </a:r>
          </a:p>
          <a:p>
            <a:r>
              <a:rPr lang="en-US" sz="1000" dirty="0" smtClean="0"/>
              <a:t>Accounts Dept</a:t>
            </a:r>
            <a:r>
              <a:rPr lang="en-US" dirty="0" smtClean="0"/>
              <a:t>.</a:t>
            </a:r>
          </a:p>
        </p:txBody>
      </p:sp>
      <p:sp>
        <p:nvSpPr>
          <p:cNvPr id="9" name="TextBox 8"/>
          <p:cNvSpPr txBox="1"/>
          <p:nvPr/>
        </p:nvSpPr>
        <p:spPr>
          <a:xfrm>
            <a:off x="2971800" y="3810000"/>
            <a:ext cx="686406" cy="677108"/>
          </a:xfrm>
          <a:prstGeom prst="rect">
            <a:avLst/>
          </a:prstGeom>
          <a:noFill/>
        </p:spPr>
        <p:txBody>
          <a:bodyPr wrap="none" rtlCol="0">
            <a:spAutoFit/>
          </a:bodyPr>
          <a:lstStyle/>
          <a:p>
            <a:r>
              <a:rPr lang="en-US" sz="1000" b="1" dirty="0" smtClean="0"/>
              <a:t>SUBNET</a:t>
            </a:r>
            <a:r>
              <a:rPr lang="en-US" sz="1000" dirty="0" smtClean="0"/>
              <a:t> </a:t>
            </a:r>
          </a:p>
          <a:p>
            <a:r>
              <a:rPr lang="en-US" sz="1000" dirty="0"/>
              <a:t>VLAN </a:t>
            </a:r>
            <a:r>
              <a:rPr lang="en-US" sz="1000" dirty="0" smtClean="0"/>
              <a:t>50</a:t>
            </a:r>
          </a:p>
          <a:p>
            <a:r>
              <a:rPr lang="en-US" sz="1000" dirty="0" smtClean="0"/>
              <a:t>Wireless</a:t>
            </a:r>
            <a:r>
              <a:rPr lang="en-US" dirty="0" smtClean="0"/>
              <a:t>.</a:t>
            </a:r>
          </a:p>
        </p:txBody>
      </p:sp>
      <p:sp>
        <p:nvSpPr>
          <p:cNvPr id="5" name="TextBox 4"/>
          <p:cNvSpPr txBox="1"/>
          <p:nvPr/>
        </p:nvSpPr>
        <p:spPr>
          <a:xfrm rot="1866896">
            <a:off x="6565987" y="1791202"/>
            <a:ext cx="1524000" cy="246221"/>
          </a:xfrm>
          <a:prstGeom prst="rect">
            <a:avLst/>
          </a:prstGeom>
          <a:noFill/>
        </p:spPr>
        <p:txBody>
          <a:bodyPr wrap="square" rtlCol="0">
            <a:spAutoFit/>
          </a:bodyPr>
          <a:lstStyle/>
          <a:p>
            <a:r>
              <a:rPr lang="en-US" sz="1000" dirty="0" smtClean="0">
                <a:solidFill>
                  <a:srgbClr val="C00000"/>
                </a:solidFill>
              </a:rPr>
              <a:t>Public IP = 196.10.10.2</a:t>
            </a:r>
            <a:endParaRPr lang="en-US" sz="1000" dirty="0">
              <a:solidFill>
                <a:srgbClr val="C00000"/>
              </a:solidFill>
            </a:endParaRPr>
          </a:p>
        </p:txBody>
      </p:sp>
      <p:sp>
        <p:nvSpPr>
          <p:cNvPr id="10" name="TextBox 9"/>
          <p:cNvSpPr txBox="1"/>
          <p:nvPr/>
        </p:nvSpPr>
        <p:spPr>
          <a:xfrm>
            <a:off x="6400800" y="1733710"/>
            <a:ext cx="519719" cy="276999"/>
          </a:xfrm>
          <a:prstGeom prst="rect">
            <a:avLst/>
          </a:prstGeom>
          <a:noFill/>
        </p:spPr>
        <p:txBody>
          <a:bodyPr wrap="square" rtlCol="0">
            <a:spAutoFit/>
          </a:bodyPr>
          <a:lstStyle/>
          <a:p>
            <a:r>
              <a:rPr lang="en-US" sz="1200" b="1" dirty="0" smtClean="0">
                <a:solidFill>
                  <a:srgbClr val="7030A0"/>
                </a:solidFill>
              </a:rPr>
              <a:t>NAT</a:t>
            </a:r>
            <a:endParaRPr lang="en-US" sz="1200" b="1" dirty="0">
              <a:solidFill>
                <a:srgbClr val="7030A0"/>
              </a:solidFill>
            </a:endParaRPr>
          </a:p>
        </p:txBody>
      </p:sp>
      <p:sp>
        <p:nvSpPr>
          <p:cNvPr id="11" name="TextBox 10"/>
          <p:cNvSpPr txBox="1"/>
          <p:nvPr/>
        </p:nvSpPr>
        <p:spPr>
          <a:xfrm>
            <a:off x="7162800" y="2492829"/>
            <a:ext cx="1828800" cy="2862322"/>
          </a:xfrm>
          <a:prstGeom prst="rect">
            <a:avLst/>
          </a:prstGeom>
          <a:noFill/>
        </p:spPr>
        <p:txBody>
          <a:bodyPr wrap="square" rtlCol="0">
            <a:spAutoFit/>
          </a:bodyPr>
          <a:lstStyle/>
          <a:p>
            <a:r>
              <a:rPr lang="en-US" sz="1200" dirty="0" smtClean="0">
                <a:solidFill>
                  <a:srgbClr val="C00000"/>
                </a:solidFill>
              </a:rPr>
              <a:t>This shows how the </a:t>
            </a:r>
          </a:p>
          <a:p>
            <a:r>
              <a:rPr lang="en-US" sz="1200" dirty="0" smtClean="0">
                <a:solidFill>
                  <a:srgbClr val="C00000"/>
                </a:solidFill>
              </a:rPr>
              <a:t>Private IP range (RFC 1918)</a:t>
            </a:r>
          </a:p>
          <a:p>
            <a:r>
              <a:rPr lang="en-US" sz="1200" dirty="0" smtClean="0">
                <a:solidFill>
                  <a:srgbClr val="C00000"/>
                </a:solidFill>
              </a:rPr>
              <a:t> is used to cater for local </a:t>
            </a:r>
          </a:p>
          <a:p>
            <a:r>
              <a:rPr lang="en-US" sz="1200" dirty="0" smtClean="0">
                <a:solidFill>
                  <a:srgbClr val="C00000"/>
                </a:solidFill>
              </a:rPr>
              <a:t>Network (LAN) addressing </a:t>
            </a:r>
          </a:p>
          <a:p>
            <a:r>
              <a:rPr lang="en-US" sz="1200" dirty="0" smtClean="0">
                <a:solidFill>
                  <a:srgbClr val="C00000"/>
                </a:solidFill>
              </a:rPr>
              <a:t>needs for the overall local network. </a:t>
            </a:r>
          </a:p>
          <a:p>
            <a:r>
              <a:rPr lang="en-US" sz="1200" dirty="0" smtClean="0">
                <a:solidFill>
                  <a:srgbClr val="C00000"/>
                </a:solidFill>
              </a:rPr>
              <a:t>The public IP resides on the </a:t>
            </a:r>
          </a:p>
          <a:p>
            <a:r>
              <a:rPr lang="en-US" sz="1200" dirty="0" smtClean="0">
                <a:solidFill>
                  <a:srgbClr val="C00000"/>
                </a:solidFill>
              </a:rPr>
              <a:t>external link connecting the local</a:t>
            </a:r>
          </a:p>
          <a:p>
            <a:r>
              <a:rPr lang="en-US" sz="1200" dirty="0" smtClean="0">
                <a:solidFill>
                  <a:srgbClr val="C00000"/>
                </a:solidFill>
              </a:rPr>
              <a:t>network to the ISP cloud. </a:t>
            </a:r>
          </a:p>
          <a:p>
            <a:r>
              <a:rPr lang="en-US" sz="1200" dirty="0" smtClean="0">
                <a:solidFill>
                  <a:srgbClr val="C00000"/>
                </a:solidFill>
              </a:rPr>
              <a:t>All private IPs will share the one public IP by NAT</a:t>
            </a:r>
          </a:p>
          <a:p>
            <a:endParaRPr lang="en-US" sz="1200" dirty="0" smtClean="0">
              <a:solidFill>
                <a:srgbClr val="C00000"/>
              </a:solidFill>
            </a:endParaRPr>
          </a:p>
        </p:txBody>
      </p:sp>
    </p:spTree>
    <p:extLst>
      <p:ext uri="{BB962C8B-B14F-4D97-AF65-F5344CB8AC3E}">
        <p14:creationId xmlns:p14="http://schemas.microsoft.com/office/powerpoint/2010/main" val="41555214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381000" y="152400"/>
            <a:ext cx="8382000" cy="609600"/>
          </a:xfrm>
        </p:spPr>
        <p:txBody>
          <a:bodyPr>
            <a:normAutofit fontScale="90000"/>
          </a:bodyPr>
          <a:lstStyle/>
          <a:p>
            <a:r>
              <a:rPr lang="en-US" dirty="0"/>
              <a:t>Range of hosts – Your Turn!</a:t>
            </a:r>
          </a:p>
        </p:txBody>
      </p:sp>
      <p:sp>
        <p:nvSpPr>
          <p:cNvPr id="148483" name="Rectangle 3"/>
          <p:cNvSpPr>
            <a:spLocks noGrp="1" noChangeArrowheads="1"/>
          </p:cNvSpPr>
          <p:nvPr>
            <p:ph type="body" idx="1"/>
          </p:nvPr>
        </p:nvSpPr>
        <p:spPr>
          <a:xfrm>
            <a:off x="381000" y="1219200"/>
            <a:ext cx="8534400" cy="5334000"/>
          </a:xfrm>
        </p:spPr>
        <p:txBody>
          <a:bodyPr>
            <a:normAutofit fontScale="77500" lnSpcReduction="20000"/>
          </a:bodyPr>
          <a:lstStyle/>
          <a:p>
            <a:pPr>
              <a:buFont typeface="Arial" charset="0"/>
              <a:buNone/>
            </a:pPr>
            <a:r>
              <a:rPr lang="en-US" sz="2000" b="1" u="sng" dirty="0">
                <a:latin typeface="Courier New" pitchFamily="49" charset="0"/>
              </a:rPr>
              <a:t>Network Address</a:t>
            </a:r>
            <a:r>
              <a:rPr lang="en-US" sz="2000" b="1" dirty="0">
                <a:latin typeface="Courier New" pitchFamily="49" charset="0"/>
              </a:rPr>
              <a:t>   </a:t>
            </a:r>
            <a:r>
              <a:rPr lang="en-US" sz="2000" b="1" u="sng" dirty="0">
                <a:latin typeface="Courier New" pitchFamily="49" charset="0"/>
              </a:rPr>
              <a:t>Subnet Mask	</a:t>
            </a:r>
            <a:r>
              <a:rPr lang="en-US" sz="2000" b="1" dirty="0">
                <a:latin typeface="Courier New" pitchFamily="49" charset="0"/>
              </a:rPr>
              <a:t>	</a:t>
            </a:r>
            <a:r>
              <a:rPr lang="en-US" sz="2000" b="1" u="sng" dirty="0">
                <a:latin typeface="Courier New" pitchFamily="49" charset="0"/>
              </a:rPr>
              <a:t>Broadcast Address</a:t>
            </a:r>
          </a:p>
          <a:p>
            <a:pPr>
              <a:buFont typeface="Arial" charset="0"/>
              <a:buNone/>
            </a:pPr>
            <a:r>
              <a:rPr lang="en-US" sz="2000" b="1" dirty="0">
                <a:latin typeface="Courier New" pitchFamily="49" charset="0"/>
              </a:rPr>
              <a:t>172.0.0.0		255.0.0.0		172.255.255.255</a:t>
            </a:r>
          </a:p>
          <a:p>
            <a:pPr>
              <a:buFont typeface="Arial" charset="0"/>
              <a:buNone/>
            </a:pPr>
            <a:r>
              <a:rPr lang="en-US" sz="2000" b="1" dirty="0">
                <a:latin typeface="Courier New" pitchFamily="49" charset="0"/>
              </a:rPr>
              <a:t>172.</a:t>
            </a:r>
            <a:r>
              <a:rPr lang="en-US" sz="2000" b="1" dirty="0">
                <a:solidFill>
                  <a:srgbClr val="FF3300"/>
                </a:solidFill>
                <a:latin typeface="Courier New" pitchFamily="49" charset="0"/>
              </a:rPr>
              <a:t>0.0.1 </a:t>
            </a:r>
            <a:r>
              <a:rPr lang="en-US" sz="2000" b="1" dirty="0" smtClean="0">
                <a:latin typeface="Courier New" pitchFamily="49" charset="0"/>
              </a:rPr>
              <a:t>to    </a:t>
            </a:r>
            <a:r>
              <a:rPr lang="en-US" sz="2000" b="1" dirty="0" smtClean="0">
                <a:solidFill>
                  <a:schemeClr val="tx1">
                    <a:lumMod val="75000"/>
                    <a:lumOff val="25000"/>
                  </a:schemeClr>
                </a:solidFill>
                <a:latin typeface="Courier New" pitchFamily="49" charset="0"/>
              </a:rPr>
              <a:t>}</a:t>
            </a:r>
          </a:p>
          <a:p>
            <a:pPr>
              <a:buFont typeface="Arial" charset="0"/>
              <a:buNone/>
            </a:pPr>
            <a:r>
              <a:rPr lang="en-US" sz="2000" b="1" dirty="0" smtClean="0">
                <a:latin typeface="Courier New" pitchFamily="49" charset="0"/>
              </a:rPr>
              <a:t>172.</a:t>
            </a:r>
            <a:r>
              <a:rPr lang="en-US" sz="2000" b="1" dirty="0" smtClean="0">
                <a:solidFill>
                  <a:srgbClr val="FF3300"/>
                </a:solidFill>
                <a:latin typeface="Courier New" pitchFamily="49" charset="0"/>
              </a:rPr>
              <a:t>255.255.254 </a:t>
            </a:r>
            <a:r>
              <a:rPr lang="en-US" sz="2000" b="1" dirty="0" smtClean="0">
                <a:solidFill>
                  <a:schemeClr val="tx1">
                    <a:lumMod val="75000"/>
                    <a:lumOff val="25000"/>
                  </a:schemeClr>
                </a:solidFill>
                <a:latin typeface="Courier New" pitchFamily="49" charset="0"/>
              </a:rPr>
              <a:t>}</a:t>
            </a:r>
            <a:endParaRPr lang="en-US" sz="2000" b="1" dirty="0">
              <a:solidFill>
                <a:srgbClr val="FF3300"/>
              </a:solidFill>
              <a:latin typeface="Courier New" pitchFamily="49" charset="0"/>
            </a:endParaRPr>
          </a:p>
          <a:p>
            <a:pPr>
              <a:buFont typeface="Arial" charset="0"/>
              <a:buNone/>
            </a:pPr>
            <a:endParaRPr lang="en-US" sz="2000" b="1" dirty="0" smtClean="0">
              <a:solidFill>
                <a:srgbClr val="FF3300"/>
              </a:solidFill>
              <a:latin typeface="Courier New" pitchFamily="49" charset="0"/>
            </a:endParaRPr>
          </a:p>
          <a:p>
            <a:pPr>
              <a:buFont typeface="Arial" charset="0"/>
              <a:buNone/>
            </a:pPr>
            <a:endParaRPr lang="en-US" sz="2000" b="1" dirty="0">
              <a:latin typeface="Courier New" pitchFamily="49" charset="0"/>
            </a:endParaRPr>
          </a:p>
          <a:p>
            <a:pPr>
              <a:buFont typeface="Arial" charset="0"/>
              <a:buNone/>
            </a:pPr>
            <a:r>
              <a:rPr lang="en-US" sz="2000" b="1" dirty="0">
                <a:latin typeface="Courier New" pitchFamily="49" charset="0"/>
              </a:rPr>
              <a:t>172.16.0.0		255.255.0.0		172.16.255.255</a:t>
            </a:r>
          </a:p>
          <a:p>
            <a:pPr>
              <a:buFont typeface="Arial" charset="0"/>
              <a:buNone/>
            </a:pPr>
            <a:r>
              <a:rPr lang="en-US" sz="2000" b="1" dirty="0">
                <a:latin typeface="Courier New" pitchFamily="49" charset="0"/>
              </a:rPr>
              <a:t>172.16.</a:t>
            </a:r>
            <a:r>
              <a:rPr lang="en-US" sz="2000" b="1" dirty="0">
                <a:solidFill>
                  <a:srgbClr val="FF3300"/>
                </a:solidFill>
                <a:latin typeface="Courier New" pitchFamily="49" charset="0"/>
              </a:rPr>
              <a:t>0.1</a:t>
            </a:r>
            <a:r>
              <a:rPr lang="en-US" sz="2000" b="1" dirty="0">
                <a:latin typeface="Courier New" pitchFamily="49" charset="0"/>
              </a:rPr>
              <a:t> </a:t>
            </a:r>
            <a:r>
              <a:rPr lang="en-US" sz="2000" b="1" dirty="0" smtClean="0">
                <a:latin typeface="Courier New" pitchFamily="49" charset="0"/>
              </a:rPr>
              <a:t>to </a:t>
            </a:r>
          </a:p>
          <a:p>
            <a:pPr>
              <a:buFont typeface="Arial" charset="0"/>
              <a:buNone/>
            </a:pPr>
            <a:r>
              <a:rPr lang="en-US" sz="2000" b="1" dirty="0" smtClean="0">
                <a:latin typeface="Courier New" pitchFamily="49" charset="0"/>
              </a:rPr>
              <a:t>172.16.</a:t>
            </a:r>
            <a:r>
              <a:rPr lang="en-US" sz="2000" b="1" dirty="0" smtClean="0">
                <a:solidFill>
                  <a:srgbClr val="FF3300"/>
                </a:solidFill>
                <a:latin typeface="Courier New" pitchFamily="49" charset="0"/>
              </a:rPr>
              <a:t>255.254</a:t>
            </a:r>
          </a:p>
          <a:p>
            <a:pPr>
              <a:buFont typeface="Arial" charset="0"/>
              <a:buNone/>
            </a:pPr>
            <a:endParaRPr lang="en-US" sz="2000" b="1" dirty="0">
              <a:solidFill>
                <a:srgbClr val="FF3300"/>
              </a:solidFill>
              <a:latin typeface="Courier New" pitchFamily="49" charset="0"/>
            </a:endParaRPr>
          </a:p>
          <a:p>
            <a:pPr>
              <a:buFont typeface="Arial" charset="0"/>
              <a:buNone/>
            </a:pPr>
            <a:endParaRPr lang="en-US" sz="2000" b="1" dirty="0">
              <a:latin typeface="Courier New" pitchFamily="49" charset="0"/>
            </a:endParaRPr>
          </a:p>
          <a:p>
            <a:pPr>
              <a:buFont typeface="Arial" charset="0"/>
              <a:buNone/>
            </a:pPr>
            <a:r>
              <a:rPr lang="en-US" sz="2000" b="1" dirty="0">
                <a:latin typeface="Courier New" pitchFamily="49" charset="0"/>
              </a:rPr>
              <a:t>192.168.1.0		255.255.255.0	</a:t>
            </a:r>
            <a:r>
              <a:rPr lang="en-US" sz="2000" b="1" dirty="0" smtClean="0">
                <a:latin typeface="Courier New" pitchFamily="49" charset="0"/>
              </a:rPr>
              <a:t>       192.168.1.255</a:t>
            </a:r>
            <a:endParaRPr lang="en-US" sz="2000" b="1" dirty="0">
              <a:latin typeface="Courier New" pitchFamily="49" charset="0"/>
            </a:endParaRPr>
          </a:p>
          <a:p>
            <a:pPr>
              <a:buFont typeface="Arial" charset="0"/>
              <a:buNone/>
            </a:pPr>
            <a:r>
              <a:rPr lang="en-US" sz="2000" b="1" dirty="0">
                <a:latin typeface="Courier New" pitchFamily="49" charset="0"/>
              </a:rPr>
              <a:t>192.168.1.</a:t>
            </a:r>
            <a:r>
              <a:rPr lang="en-US" sz="2000" b="1" dirty="0">
                <a:solidFill>
                  <a:srgbClr val="FF3300"/>
                </a:solidFill>
                <a:latin typeface="Courier New" pitchFamily="49" charset="0"/>
              </a:rPr>
              <a:t>1</a:t>
            </a:r>
            <a:r>
              <a:rPr lang="en-US" sz="2000" b="1" dirty="0">
                <a:latin typeface="Courier New" pitchFamily="49" charset="0"/>
              </a:rPr>
              <a:t> </a:t>
            </a:r>
            <a:r>
              <a:rPr lang="en-US" sz="2000" b="1" dirty="0" smtClean="0">
                <a:latin typeface="Courier New" pitchFamily="49" charset="0"/>
              </a:rPr>
              <a:t>to</a:t>
            </a:r>
          </a:p>
          <a:p>
            <a:pPr>
              <a:buFont typeface="Arial" charset="0"/>
              <a:buNone/>
            </a:pPr>
            <a:r>
              <a:rPr lang="en-US" sz="2000" b="1" dirty="0" smtClean="0">
                <a:latin typeface="Courier New" pitchFamily="49" charset="0"/>
              </a:rPr>
              <a:t>192.168.1.</a:t>
            </a:r>
            <a:r>
              <a:rPr lang="en-US" sz="2000" b="1" dirty="0" smtClean="0">
                <a:solidFill>
                  <a:srgbClr val="FF3300"/>
                </a:solidFill>
                <a:latin typeface="Courier New" pitchFamily="49" charset="0"/>
              </a:rPr>
              <a:t>254</a:t>
            </a:r>
            <a:endParaRPr lang="en-US" sz="2000" b="1" dirty="0">
              <a:solidFill>
                <a:srgbClr val="FF3300"/>
              </a:solidFill>
              <a:latin typeface="Courier New" pitchFamily="49" charset="0"/>
            </a:endParaRPr>
          </a:p>
          <a:p>
            <a:pPr>
              <a:buFont typeface="Arial" charset="0"/>
              <a:buNone/>
            </a:pPr>
            <a:endParaRPr lang="en-US" sz="2000" b="1" dirty="0">
              <a:latin typeface="Courier New" pitchFamily="49" charset="0"/>
            </a:endParaRPr>
          </a:p>
          <a:p>
            <a:pPr>
              <a:buFont typeface="Arial" charset="0"/>
              <a:buNone/>
            </a:pPr>
            <a:r>
              <a:rPr lang="en-US" sz="2000" b="1" dirty="0">
                <a:latin typeface="Courier New" pitchFamily="49" charset="0"/>
              </a:rPr>
              <a:t>192.168.0.0		255.255.0.0		192.168.255.255</a:t>
            </a:r>
          </a:p>
          <a:p>
            <a:pPr>
              <a:buFont typeface="Arial" charset="0"/>
              <a:buNone/>
            </a:pPr>
            <a:r>
              <a:rPr lang="en-US" sz="2000" b="1" dirty="0">
                <a:latin typeface="Courier New" pitchFamily="49" charset="0"/>
              </a:rPr>
              <a:t>192.168.</a:t>
            </a:r>
            <a:r>
              <a:rPr lang="en-US" sz="2000" b="1" dirty="0">
                <a:solidFill>
                  <a:srgbClr val="FF3300"/>
                </a:solidFill>
                <a:latin typeface="Courier New" pitchFamily="49" charset="0"/>
              </a:rPr>
              <a:t>0.1</a:t>
            </a:r>
            <a:r>
              <a:rPr lang="en-US" sz="2000" b="1" dirty="0">
                <a:latin typeface="Courier New" pitchFamily="49" charset="0"/>
              </a:rPr>
              <a:t> </a:t>
            </a:r>
            <a:r>
              <a:rPr lang="en-US" sz="2000" b="1" dirty="0" smtClean="0">
                <a:latin typeface="Courier New" pitchFamily="49" charset="0"/>
              </a:rPr>
              <a:t>to</a:t>
            </a:r>
          </a:p>
          <a:p>
            <a:pPr>
              <a:buFont typeface="Arial" charset="0"/>
              <a:buNone/>
            </a:pPr>
            <a:r>
              <a:rPr lang="en-US" sz="2000" b="1" dirty="0" smtClean="0">
                <a:latin typeface="Courier New" pitchFamily="49" charset="0"/>
              </a:rPr>
              <a:t>192.168.</a:t>
            </a:r>
            <a:r>
              <a:rPr lang="en-US" sz="2000" b="1" dirty="0" smtClean="0">
                <a:solidFill>
                  <a:srgbClr val="FF3300"/>
                </a:solidFill>
                <a:latin typeface="Courier New" pitchFamily="49" charset="0"/>
              </a:rPr>
              <a:t>255.254</a:t>
            </a:r>
            <a:endParaRPr lang="en-US" sz="2000" b="1" dirty="0">
              <a:solidFill>
                <a:srgbClr val="FF3300"/>
              </a:solidFill>
              <a:latin typeface="Courier New" pitchFamily="49" charset="0"/>
            </a:endParaRPr>
          </a:p>
          <a:p>
            <a:pPr>
              <a:buFont typeface="Arial" charset="0"/>
              <a:buNone/>
            </a:pPr>
            <a:endParaRPr lang="en-US" sz="2000" b="1" dirty="0">
              <a:latin typeface="Courier New" pitchFamily="49" charset="0"/>
            </a:endParaRPr>
          </a:p>
          <a:p>
            <a:pPr>
              <a:buFont typeface="Arial" charset="0"/>
              <a:buNone/>
            </a:pPr>
            <a:r>
              <a:rPr lang="en-US" sz="2000" b="1" dirty="0">
                <a:latin typeface="Courier New" pitchFamily="49" charset="0"/>
              </a:rPr>
              <a:t>192.168.0.0		255.255.255.0	</a:t>
            </a:r>
            <a:r>
              <a:rPr lang="en-US" sz="2000" b="1" dirty="0" smtClean="0">
                <a:latin typeface="Courier New" pitchFamily="49" charset="0"/>
              </a:rPr>
              <a:t>         192.168.0.255</a:t>
            </a:r>
            <a:endParaRPr lang="en-US" sz="2000" b="1" dirty="0">
              <a:latin typeface="Courier New" pitchFamily="49" charset="0"/>
            </a:endParaRPr>
          </a:p>
          <a:p>
            <a:pPr>
              <a:buFont typeface="Arial" charset="0"/>
              <a:buNone/>
            </a:pPr>
            <a:r>
              <a:rPr lang="en-US" sz="2000" b="1" dirty="0">
                <a:latin typeface="Courier New" pitchFamily="49" charset="0"/>
              </a:rPr>
              <a:t>192.168.0.</a:t>
            </a:r>
            <a:r>
              <a:rPr lang="en-US" sz="2000" b="1" dirty="0">
                <a:solidFill>
                  <a:srgbClr val="FF3300"/>
                </a:solidFill>
                <a:latin typeface="Courier New" pitchFamily="49" charset="0"/>
              </a:rPr>
              <a:t>1</a:t>
            </a:r>
            <a:r>
              <a:rPr lang="en-US" sz="2000" b="1" dirty="0">
                <a:latin typeface="Courier New" pitchFamily="49" charset="0"/>
              </a:rPr>
              <a:t> </a:t>
            </a:r>
            <a:r>
              <a:rPr lang="en-US" sz="2000" b="1" dirty="0" smtClean="0">
                <a:latin typeface="Courier New" pitchFamily="49" charset="0"/>
              </a:rPr>
              <a:t>to</a:t>
            </a:r>
          </a:p>
          <a:p>
            <a:pPr>
              <a:buFont typeface="Arial" charset="0"/>
              <a:buNone/>
            </a:pPr>
            <a:endParaRPr lang="en-US" sz="2000" b="1" dirty="0">
              <a:solidFill>
                <a:srgbClr val="FF3300"/>
              </a:solidFill>
              <a:latin typeface="Courier New" pitchFamily="49" charset="0"/>
            </a:endParaRPr>
          </a:p>
        </p:txBody>
      </p:sp>
    </p:spTree>
    <p:extLst>
      <p:ext uri="{BB962C8B-B14F-4D97-AF65-F5344CB8AC3E}">
        <p14:creationId xmlns:p14="http://schemas.microsoft.com/office/powerpoint/2010/main" val="39875678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tx2">
                    <a:satMod val="130000"/>
                  </a:schemeClr>
                </a:solidFill>
              </a:rPr>
              <a:t>Class A Subnet Masks </a:t>
            </a:r>
            <a:endParaRPr lang="en-AU" sz="2800" i="1" dirty="0" smtClean="0">
              <a:solidFill>
                <a:schemeClr val="tx2">
                  <a:satMod val="130000"/>
                </a:schemeClr>
              </a:solidFill>
            </a:endParaRPr>
          </a:p>
        </p:txBody>
      </p:sp>
      <p:sp>
        <p:nvSpPr>
          <p:cNvPr id="76803" name="Rectangle 3"/>
          <p:cNvSpPr>
            <a:spLocks noGrp="1" noChangeArrowheads="1"/>
          </p:cNvSpPr>
          <p:nvPr>
            <p:ph idx="1"/>
          </p:nvPr>
        </p:nvSpPr>
        <p:spPr>
          <a:xfrm>
            <a:off x="1295400" y="2133600"/>
            <a:ext cx="7086600" cy="457200"/>
          </a:xfrm>
        </p:spPr>
        <p:txBody>
          <a:bodyPr/>
          <a:lstStyle/>
          <a:p>
            <a:pPr algn="ctr" eaLnBrk="1" hangingPunct="1">
              <a:buFont typeface="Wingdings" pitchFamily="2" charset="2"/>
              <a:buNone/>
            </a:pPr>
            <a:r>
              <a:rPr lang="en-AU" altLang="en-US" sz="2000" smtClean="0"/>
              <a:t>A sample of subnet mask options available for Class A addresses. </a:t>
            </a:r>
          </a:p>
        </p:txBody>
      </p:sp>
      <p:sp>
        <p:nvSpPr>
          <p:cNvPr id="7680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defRPr kumimoji="1" sz="2400">
                <a:solidFill>
                  <a:schemeClr val="tx1"/>
                </a:solidFill>
                <a:latin typeface="Arial" charset="0"/>
              </a:defRPr>
            </a:lvl1pPr>
            <a:lvl2pPr marL="742950" indent="-285750" eaLnBrk="0" hangingPunct="0">
              <a:defRPr kumimoji="1" sz="2400">
                <a:solidFill>
                  <a:schemeClr val="tx1"/>
                </a:solidFill>
                <a:latin typeface="Arial" charset="0"/>
              </a:defRPr>
            </a:lvl2pPr>
            <a:lvl3pPr marL="1143000" indent="-228600" eaLnBrk="0" hangingPunct="0">
              <a:defRPr kumimoji="1" sz="2400">
                <a:solidFill>
                  <a:schemeClr val="tx1"/>
                </a:solidFill>
                <a:latin typeface="Arial" charset="0"/>
              </a:defRPr>
            </a:lvl3pPr>
            <a:lvl4pPr marL="1600200" indent="-228600" eaLnBrk="0" hangingPunct="0">
              <a:defRPr kumimoji="1" sz="2400">
                <a:solidFill>
                  <a:schemeClr val="tx1"/>
                </a:solidFill>
                <a:latin typeface="Arial" charset="0"/>
              </a:defRPr>
            </a:lvl4pPr>
            <a:lvl5pPr marL="2057400" indent="-228600" eaLnBrk="0" hangingPunct="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eaLnBrk="1" hangingPunct="1"/>
            <a:fld id="{CE1E6121-3D7B-42E5-A399-43EEAF2DB4E6}" type="slidenum">
              <a:rPr kumimoji="0" lang="en-AU" altLang="en-US" sz="2800" smtClean="0">
                <a:solidFill>
                  <a:schemeClr val="bg1"/>
                </a:solidFill>
                <a:latin typeface="Tahoma" pitchFamily="34" charset="0"/>
              </a:rPr>
              <a:pPr eaLnBrk="1" hangingPunct="1"/>
              <a:t>29</a:t>
            </a:fld>
            <a:endParaRPr kumimoji="0" lang="en-AU" altLang="en-US" sz="2800" smtClean="0">
              <a:solidFill>
                <a:schemeClr val="bg1"/>
              </a:solidFill>
              <a:latin typeface="Tahoma" pitchFamily="34" charset="0"/>
            </a:endParaRPr>
          </a:p>
        </p:txBody>
      </p:sp>
      <p:pic>
        <p:nvPicPr>
          <p:cNvPr id="76805" name="Picture 5" descr="C:\My Document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590800"/>
            <a:ext cx="7086600"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9364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IPv4 with Intro to IPv6</a:t>
            </a:r>
          </a:p>
          <a:p>
            <a:pPr marL="914400" lvl="1" indent="-514350">
              <a:buFont typeface="+mj-lt"/>
              <a:buAutoNum type="arabicParenR"/>
            </a:pPr>
            <a:r>
              <a:rPr lang="en-US" dirty="0" smtClean="0"/>
              <a:t>A brief History</a:t>
            </a:r>
          </a:p>
          <a:p>
            <a:pPr marL="914400" lvl="1" indent="-514350">
              <a:buFont typeface="+mj-lt"/>
              <a:buAutoNum type="arabicParenR"/>
            </a:pPr>
            <a:r>
              <a:rPr lang="en-US" dirty="0" smtClean="0"/>
              <a:t>How IP Addresses are Allocated from ICANN (IANA) to Regional Internet Registries and to Local Internet Registries?</a:t>
            </a:r>
          </a:p>
          <a:p>
            <a:pPr marL="914400" lvl="1" indent="-514350">
              <a:buFont typeface="+mj-lt"/>
              <a:buAutoNum type="arabicParenR"/>
            </a:pPr>
            <a:r>
              <a:rPr lang="en-US" dirty="0" smtClean="0"/>
              <a:t>IPv4 Public </a:t>
            </a:r>
            <a:r>
              <a:rPr lang="en-US" dirty="0" err="1" smtClean="0"/>
              <a:t>vs</a:t>
            </a:r>
            <a:r>
              <a:rPr lang="en-US" dirty="0" smtClean="0"/>
              <a:t> Private Addresses</a:t>
            </a:r>
          </a:p>
          <a:p>
            <a:pPr marL="914400" lvl="1" indent="-514350">
              <a:buFont typeface="+mj-lt"/>
              <a:buAutoNum type="arabicParenR"/>
            </a:pPr>
            <a:r>
              <a:rPr lang="en-US" dirty="0" smtClean="0"/>
              <a:t>Reserved IPv4 Addresses</a:t>
            </a:r>
          </a:p>
          <a:p>
            <a:pPr marL="914400" lvl="1" indent="-514350">
              <a:buFont typeface="+mj-lt"/>
              <a:buAutoNum type="arabicParenR"/>
            </a:pPr>
            <a:r>
              <a:rPr lang="en-US" dirty="0" err="1" smtClean="0"/>
              <a:t>Subnetting</a:t>
            </a:r>
            <a:r>
              <a:rPr lang="en-US" dirty="0" smtClean="0"/>
              <a:t> and planning an IPv4 Network </a:t>
            </a:r>
          </a:p>
          <a:p>
            <a:pPr marL="914400" lvl="1" indent="-514350">
              <a:buFont typeface="+mj-lt"/>
              <a:buAutoNum type="arabicParenR"/>
            </a:pPr>
            <a:r>
              <a:rPr lang="en-US" dirty="0" smtClean="0"/>
              <a:t>Default Subnet Masks and custom subnet Masks</a:t>
            </a:r>
          </a:p>
          <a:p>
            <a:pPr marL="914400" lvl="1" indent="-514350">
              <a:buFont typeface="+mj-lt"/>
              <a:buAutoNum type="arabicParenR"/>
            </a:pPr>
            <a:r>
              <a:rPr lang="en-US" dirty="0" smtClean="0"/>
              <a:t>The NAT process</a:t>
            </a:r>
          </a:p>
          <a:p>
            <a:pPr marL="914400" lvl="1" indent="-514350">
              <a:buFont typeface="+mj-lt"/>
              <a:buAutoNum type="arabicParenR"/>
            </a:pPr>
            <a:r>
              <a:rPr lang="en-US" dirty="0" smtClean="0"/>
              <a:t>Introduction to IPv6</a:t>
            </a:r>
          </a:p>
          <a:p>
            <a:endParaRPr lang="en-US" dirty="0" smtClean="0"/>
          </a:p>
          <a:p>
            <a:endParaRPr lang="en-US" dirty="0"/>
          </a:p>
        </p:txBody>
      </p:sp>
    </p:spTree>
    <p:extLst>
      <p:ext uri="{BB962C8B-B14F-4D97-AF65-F5344CB8AC3E}">
        <p14:creationId xmlns:p14="http://schemas.microsoft.com/office/powerpoint/2010/main" val="36565364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normAutofit/>
          </a:bodyPr>
          <a:lstStyle/>
          <a:p>
            <a:pPr eaLnBrk="1" fontAlgn="auto" hangingPunct="1">
              <a:spcAft>
                <a:spcPts val="0"/>
              </a:spcAft>
              <a:defRPr/>
            </a:pPr>
            <a:r>
              <a:rPr lang="en-AU" dirty="0" err="1" smtClean="0">
                <a:solidFill>
                  <a:schemeClr val="tx2">
                    <a:satMod val="130000"/>
                  </a:schemeClr>
                </a:solidFill>
              </a:rPr>
              <a:t>Subnetting</a:t>
            </a:r>
            <a:r>
              <a:rPr lang="en-AU" dirty="0" smtClean="0">
                <a:solidFill>
                  <a:schemeClr val="tx2">
                    <a:satMod val="130000"/>
                  </a:schemeClr>
                </a:solidFill>
              </a:rPr>
              <a:t> Class B </a:t>
            </a:r>
            <a:endParaRPr lang="en-AU" sz="2800" i="1" dirty="0" smtClean="0">
              <a:solidFill>
                <a:schemeClr val="tx2">
                  <a:satMod val="130000"/>
                </a:schemeClr>
              </a:solidFill>
            </a:endParaRPr>
          </a:p>
        </p:txBody>
      </p:sp>
      <p:sp>
        <p:nvSpPr>
          <p:cNvPr id="81923" name="Rectangle 4"/>
          <p:cNvSpPr>
            <a:spLocks noGrp="1" noChangeArrowheads="1"/>
          </p:cNvSpPr>
          <p:nvPr>
            <p:ph idx="1"/>
          </p:nvPr>
        </p:nvSpPr>
        <p:spPr>
          <a:xfrm>
            <a:off x="1295400" y="2133600"/>
            <a:ext cx="7086600" cy="457200"/>
          </a:xfrm>
        </p:spPr>
        <p:txBody>
          <a:bodyPr/>
          <a:lstStyle/>
          <a:p>
            <a:pPr algn="ctr" eaLnBrk="1" hangingPunct="1">
              <a:buFont typeface="Wingdings" pitchFamily="2" charset="2"/>
              <a:buNone/>
            </a:pPr>
            <a:r>
              <a:rPr lang="en-AU" altLang="en-US" sz="2000" smtClean="0"/>
              <a:t>A sample of the subnet masks available for Class B networks. </a:t>
            </a:r>
          </a:p>
        </p:txBody>
      </p:sp>
      <p:sp>
        <p:nvSpPr>
          <p:cNvPr id="8192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defRPr kumimoji="1" sz="2400">
                <a:solidFill>
                  <a:schemeClr val="tx1"/>
                </a:solidFill>
                <a:latin typeface="Arial" charset="0"/>
              </a:defRPr>
            </a:lvl1pPr>
            <a:lvl2pPr marL="742950" indent="-285750" eaLnBrk="0" hangingPunct="0">
              <a:defRPr kumimoji="1" sz="2400">
                <a:solidFill>
                  <a:schemeClr val="tx1"/>
                </a:solidFill>
                <a:latin typeface="Arial" charset="0"/>
              </a:defRPr>
            </a:lvl2pPr>
            <a:lvl3pPr marL="1143000" indent="-228600" eaLnBrk="0" hangingPunct="0">
              <a:defRPr kumimoji="1" sz="2400">
                <a:solidFill>
                  <a:schemeClr val="tx1"/>
                </a:solidFill>
                <a:latin typeface="Arial" charset="0"/>
              </a:defRPr>
            </a:lvl3pPr>
            <a:lvl4pPr marL="1600200" indent="-228600" eaLnBrk="0" hangingPunct="0">
              <a:defRPr kumimoji="1" sz="2400">
                <a:solidFill>
                  <a:schemeClr val="tx1"/>
                </a:solidFill>
                <a:latin typeface="Arial" charset="0"/>
              </a:defRPr>
            </a:lvl4pPr>
            <a:lvl5pPr marL="2057400" indent="-228600" eaLnBrk="0" hangingPunct="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eaLnBrk="1" hangingPunct="1"/>
            <a:fld id="{08F1D28B-B553-42C1-BBC7-E7C330F53014}" type="slidenum">
              <a:rPr kumimoji="0" lang="en-AU" altLang="en-US" sz="2800" smtClean="0">
                <a:solidFill>
                  <a:schemeClr val="bg1"/>
                </a:solidFill>
                <a:latin typeface="Tahoma" pitchFamily="34" charset="0"/>
              </a:rPr>
              <a:pPr eaLnBrk="1" hangingPunct="1"/>
              <a:t>30</a:t>
            </a:fld>
            <a:endParaRPr kumimoji="0" lang="en-AU" altLang="en-US" sz="2800" smtClean="0">
              <a:solidFill>
                <a:schemeClr val="bg1"/>
              </a:solidFill>
              <a:latin typeface="Tahoma" pitchFamily="34" charset="0"/>
            </a:endParaRPr>
          </a:p>
        </p:txBody>
      </p:sp>
      <p:pic>
        <p:nvPicPr>
          <p:cNvPr id="81925" name="Picture 5" descr="C:\My Document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590800"/>
            <a:ext cx="716280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75360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fontAlgn="auto" hangingPunct="1">
              <a:spcAft>
                <a:spcPts val="0"/>
              </a:spcAft>
              <a:defRPr/>
            </a:pPr>
            <a:r>
              <a:rPr lang="en-AU" smtClean="0">
                <a:solidFill>
                  <a:schemeClr val="tx2">
                    <a:satMod val="130000"/>
                  </a:schemeClr>
                </a:solidFill>
              </a:rPr>
              <a:t>Class C Subnets</a:t>
            </a:r>
          </a:p>
        </p:txBody>
      </p:sp>
      <p:sp>
        <p:nvSpPr>
          <p:cNvPr id="83973" name="Rectangle 3"/>
          <p:cNvSpPr>
            <a:spLocks noGrp="1" noChangeArrowheads="1"/>
          </p:cNvSpPr>
          <p:nvPr>
            <p:ph idx="1"/>
          </p:nvPr>
        </p:nvSpPr>
        <p:spPr>
          <a:xfrm>
            <a:off x="1295400" y="1981200"/>
            <a:ext cx="7086600" cy="1295400"/>
          </a:xfrm>
        </p:spPr>
        <p:txBody>
          <a:bodyPr>
            <a:normAutofit lnSpcReduction="10000"/>
          </a:bodyPr>
          <a:lstStyle/>
          <a:p>
            <a:pPr marL="365760" indent="-283464" eaLnBrk="1" fontAlgn="auto" hangingPunct="1">
              <a:spcAft>
                <a:spcPts val="0"/>
              </a:spcAft>
              <a:buFont typeface="Wingdings 2"/>
              <a:buChar char=""/>
              <a:defRPr/>
            </a:pPr>
            <a:r>
              <a:rPr lang="en-AU" altLang="en-US" sz="2700" smtClean="0"/>
              <a:t>Knowing the relationships in this table will significantly reduce the time you spend calculating subnetting problems.</a:t>
            </a:r>
          </a:p>
        </p:txBody>
      </p:sp>
      <p:sp>
        <p:nvSpPr>
          <p:cNvPr id="8704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defRPr kumimoji="1" sz="2400">
                <a:solidFill>
                  <a:schemeClr val="tx1"/>
                </a:solidFill>
                <a:latin typeface="Arial" charset="0"/>
              </a:defRPr>
            </a:lvl1pPr>
            <a:lvl2pPr marL="742950" indent="-285750" eaLnBrk="0" hangingPunct="0">
              <a:defRPr kumimoji="1" sz="2400">
                <a:solidFill>
                  <a:schemeClr val="tx1"/>
                </a:solidFill>
                <a:latin typeface="Arial" charset="0"/>
              </a:defRPr>
            </a:lvl2pPr>
            <a:lvl3pPr marL="1143000" indent="-228600" eaLnBrk="0" hangingPunct="0">
              <a:defRPr kumimoji="1" sz="2400">
                <a:solidFill>
                  <a:schemeClr val="tx1"/>
                </a:solidFill>
                <a:latin typeface="Arial" charset="0"/>
              </a:defRPr>
            </a:lvl3pPr>
            <a:lvl4pPr marL="1600200" indent="-228600" eaLnBrk="0" hangingPunct="0">
              <a:defRPr kumimoji="1" sz="2400">
                <a:solidFill>
                  <a:schemeClr val="tx1"/>
                </a:solidFill>
                <a:latin typeface="Arial" charset="0"/>
              </a:defRPr>
            </a:lvl4pPr>
            <a:lvl5pPr marL="2057400" indent="-228600" eaLnBrk="0" hangingPunct="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eaLnBrk="1" hangingPunct="1"/>
            <a:fld id="{50398F54-62AC-40A4-8B65-A5E8F1671A67}" type="slidenum">
              <a:rPr kumimoji="0" lang="en-AU" altLang="en-US" sz="2800" smtClean="0">
                <a:solidFill>
                  <a:schemeClr val="bg1"/>
                </a:solidFill>
                <a:latin typeface="Tahoma" pitchFamily="34" charset="0"/>
              </a:rPr>
              <a:pPr eaLnBrk="1" hangingPunct="1"/>
              <a:t>31</a:t>
            </a:fld>
            <a:endParaRPr kumimoji="0" lang="en-AU" altLang="en-US" sz="2800" smtClean="0">
              <a:solidFill>
                <a:schemeClr val="bg1"/>
              </a:solidFill>
              <a:latin typeface="Tahoma" pitchFamily="34" charset="0"/>
            </a:endParaRPr>
          </a:p>
        </p:txBody>
      </p:sp>
      <p:pic>
        <p:nvPicPr>
          <p:cNvPr id="87045" name="Picture 4" descr="C:\My Documents\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276600"/>
            <a:ext cx="7086600"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37901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INTRODUCING IPv6</a:t>
            </a:r>
            <a:endParaRPr lang="en-US" dirty="0"/>
          </a:p>
        </p:txBody>
      </p:sp>
      <p:sp>
        <p:nvSpPr>
          <p:cNvPr id="5" name="Subtitle 4"/>
          <p:cNvSpPr>
            <a:spLocks noGrp="1"/>
          </p:cNvSpPr>
          <p:nvPr>
            <p:ph type="subTitle" idx="1"/>
          </p:nvPr>
        </p:nvSpPr>
        <p:spPr/>
        <p:txBody>
          <a:bodyPr/>
          <a:lstStyle/>
          <a:p>
            <a:r>
              <a:rPr lang="en-US" dirty="0" smtClean="0"/>
              <a:t>THE NEXT GENERATION PROTOCOL</a:t>
            </a:r>
            <a:endParaRPr lang="en-US" dirty="0"/>
          </a:p>
        </p:txBody>
      </p:sp>
    </p:spTree>
    <p:extLst>
      <p:ext uri="{BB962C8B-B14F-4D97-AF65-F5344CB8AC3E}">
        <p14:creationId xmlns:p14="http://schemas.microsoft.com/office/powerpoint/2010/main" val="12067098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타원 11"/>
          <p:cNvSpPr/>
          <p:nvPr/>
        </p:nvSpPr>
        <p:spPr>
          <a:xfrm>
            <a:off x="1213633" y="3562353"/>
            <a:ext cx="2928958" cy="2286017"/>
          </a:xfrm>
          <a:prstGeom prst="ellipse">
            <a:avLst/>
          </a:prstGeom>
          <a:solidFill>
            <a:srgbClr val="009999"/>
          </a:solidFill>
          <a:ln>
            <a:noFill/>
          </a:ln>
          <a:effectLst>
            <a:reflection blurRad="6350" stA="50000" endA="300" endPos="38500" dist="50800" dir="5400000" sy="-100000" algn="bl" rotWithShape="0"/>
            <a:softEdge rad="317500"/>
          </a:effectLst>
          <a:scene3d>
            <a:camera prst="perspectiveRelaxed"/>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ko-KR" altLang="en-US"/>
          </a:p>
        </p:txBody>
      </p:sp>
      <p:sp>
        <p:nvSpPr>
          <p:cNvPr id="11" name="타원 10"/>
          <p:cNvSpPr/>
          <p:nvPr/>
        </p:nvSpPr>
        <p:spPr>
          <a:xfrm>
            <a:off x="5464470" y="2193917"/>
            <a:ext cx="2928959" cy="2286016"/>
          </a:xfrm>
          <a:prstGeom prst="ellipse">
            <a:avLst/>
          </a:prstGeom>
          <a:solidFill>
            <a:srgbClr val="009999"/>
          </a:solidFill>
          <a:ln>
            <a:noFill/>
          </a:ln>
          <a:effectLst>
            <a:reflection blurRad="6350" stA="50000" endA="300" endPos="38500" dist="50800" dir="5400000" sy="-100000" algn="bl" rotWithShape="0"/>
            <a:softEdge rad="317500"/>
          </a:effectLst>
          <a:scene3d>
            <a:camera prst="perspectiveRelaxed"/>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ko-KR" altLang="en-US"/>
          </a:p>
        </p:txBody>
      </p:sp>
      <p:sp>
        <p:nvSpPr>
          <p:cNvPr id="5" name="타원 4"/>
          <p:cNvSpPr/>
          <p:nvPr/>
        </p:nvSpPr>
        <p:spPr>
          <a:xfrm>
            <a:off x="3488238" y="1225284"/>
            <a:ext cx="2143140" cy="1714512"/>
          </a:xfrm>
          <a:prstGeom prst="ellipse">
            <a:avLst/>
          </a:prstGeom>
          <a:solidFill>
            <a:srgbClr val="009999"/>
          </a:solidFill>
          <a:ln>
            <a:noFill/>
          </a:ln>
          <a:effectLst>
            <a:glow rad="139700">
              <a:schemeClr val="accent4">
                <a:satMod val="175000"/>
                <a:alpha val="40000"/>
              </a:schemeClr>
            </a:glow>
          </a:effectLst>
          <a:scene3d>
            <a:camera prst="isometricOffAxis1To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ko-KR" altLang="en-US"/>
          </a:p>
        </p:txBody>
      </p:sp>
      <p:sp>
        <p:nvSpPr>
          <p:cNvPr id="4" name="Text Box 209"/>
          <p:cNvSpPr txBox="1">
            <a:spLocks noChangeArrowheads="1"/>
          </p:cNvSpPr>
          <p:nvPr/>
        </p:nvSpPr>
        <p:spPr bwMode="auto">
          <a:xfrm>
            <a:off x="2268538" y="1052513"/>
            <a:ext cx="462280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latinLnBrk="1">
              <a:lnSpc>
                <a:spcPct val="80000"/>
              </a:lnSpc>
              <a:spcBef>
                <a:spcPct val="20000"/>
              </a:spcBef>
              <a:buClr>
                <a:schemeClr val="accent1"/>
              </a:buClr>
              <a:buSzPct val="70000"/>
            </a:pPr>
            <a:endParaRPr lang="en-US" altLang="ko-KR" sz="2800" b="1" i="1">
              <a:latin typeface="Cambria" pitchFamily="18" charset="0"/>
              <a:ea typeface="굴림" pitchFamily="34" charset="-127"/>
            </a:endParaRPr>
          </a:p>
          <a:p>
            <a:pPr algn="ctr" latinLnBrk="1">
              <a:lnSpc>
                <a:spcPct val="80000"/>
              </a:lnSpc>
              <a:spcBef>
                <a:spcPct val="20000"/>
              </a:spcBef>
              <a:buClr>
                <a:schemeClr val="accent1"/>
              </a:buClr>
              <a:buSzPct val="70000"/>
            </a:pPr>
            <a:endParaRPr lang="en-US" altLang="ko-KR" sz="2400" b="1" i="1">
              <a:latin typeface="Cambria" pitchFamily="18" charset="0"/>
              <a:ea typeface="굴림" pitchFamily="34" charset="-127"/>
            </a:endParaRPr>
          </a:p>
          <a:p>
            <a:pPr algn="ctr" latinLnBrk="1">
              <a:lnSpc>
                <a:spcPct val="80000"/>
              </a:lnSpc>
              <a:spcBef>
                <a:spcPct val="20000"/>
              </a:spcBef>
              <a:buClr>
                <a:schemeClr val="accent1"/>
              </a:buClr>
              <a:buSzPct val="70000"/>
            </a:pPr>
            <a:r>
              <a:rPr lang="en-US" altLang="ko-KR" sz="3200" b="1" i="1">
                <a:latin typeface="Cambria" pitchFamily="18" charset="0"/>
                <a:ea typeface="굴림" pitchFamily="34" charset="-127"/>
              </a:rPr>
              <a:t> </a:t>
            </a:r>
            <a:r>
              <a:rPr lang="en-US" altLang="ko-KR" sz="3300" b="1" i="1">
                <a:solidFill>
                  <a:srgbClr val="FFFF00"/>
                </a:solidFill>
                <a:latin typeface="Cambria" pitchFamily="18" charset="0"/>
                <a:ea typeface="굴림" pitchFamily="34" charset="-127"/>
              </a:rPr>
              <a:t>IPv6</a:t>
            </a:r>
            <a:r>
              <a:rPr lang="en-US" altLang="ko-KR" sz="3300" b="1" i="1">
                <a:latin typeface="Cambria" pitchFamily="18" charset="0"/>
                <a:ea typeface="HY견명조" pitchFamily="18" charset="-127"/>
              </a:rPr>
              <a:t> </a:t>
            </a:r>
            <a:endParaRPr kumimoji="1" lang="en-US" altLang="ko-KR" sz="3300" b="1" i="1">
              <a:latin typeface="Cambria" pitchFamily="18" charset="0"/>
              <a:ea typeface="굴림" pitchFamily="34" charset="-127"/>
            </a:endParaRPr>
          </a:p>
        </p:txBody>
      </p:sp>
      <p:sp>
        <p:nvSpPr>
          <p:cNvPr id="6" name="타원 5"/>
          <p:cNvSpPr/>
          <p:nvPr/>
        </p:nvSpPr>
        <p:spPr>
          <a:xfrm>
            <a:off x="246381" y="1974668"/>
            <a:ext cx="2928958" cy="2286016"/>
          </a:xfrm>
          <a:prstGeom prst="ellipse">
            <a:avLst/>
          </a:prstGeom>
          <a:solidFill>
            <a:srgbClr val="009999"/>
          </a:solidFill>
          <a:ln>
            <a:noFill/>
          </a:ln>
          <a:effectLst>
            <a:reflection blurRad="6350" stA="50000" endA="300" endPos="38500" dist="50800" dir="5400000" sy="-100000" algn="bl" rotWithShape="0"/>
            <a:softEdge rad="317500"/>
          </a:effectLst>
          <a:scene3d>
            <a:camera prst="perspectiveRelaxed"/>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ko-KR" altLang="en-US"/>
          </a:p>
        </p:txBody>
      </p:sp>
      <p:sp>
        <p:nvSpPr>
          <p:cNvPr id="8" name="TextBox 7"/>
          <p:cNvSpPr txBox="1">
            <a:spLocks noChangeArrowheads="1"/>
          </p:cNvSpPr>
          <p:nvPr/>
        </p:nvSpPr>
        <p:spPr bwMode="auto">
          <a:xfrm>
            <a:off x="539750" y="2349500"/>
            <a:ext cx="27273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altLang="ko-KR" sz="2400" b="1">
                <a:latin typeface="Cambria" pitchFamily="18" charset="0"/>
                <a:ea typeface="굴림" pitchFamily="34" charset="-127"/>
              </a:rPr>
              <a:t>Greatly expanded </a:t>
            </a:r>
          </a:p>
          <a:p>
            <a:pPr algn="ctr"/>
            <a:r>
              <a:rPr lang="en-US" altLang="ko-KR" sz="2400" b="1">
                <a:latin typeface="Cambria" pitchFamily="18" charset="0"/>
                <a:ea typeface="굴림" pitchFamily="34" charset="-127"/>
              </a:rPr>
              <a:t>address space </a:t>
            </a:r>
            <a:br>
              <a:rPr lang="en-US" altLang="ko-KR" sz="2400" b="1">
                <a:latin typeface="Cambria" pitchFamily="18" charset="0"/>
                <a:ea typeface="굴림" pitchFamily="34" charset="-127"/>
              </a:rPr>
            </a:br>
            <a:r>
              <a:rPr lang="en-US" altLang="ko-KR" sz="2400" b="1">
                <a:latin typeface="Cambria" pitchFamily="18" charset="0"/>
                <a:ea typeface="굴림" pitchFamily="34" charset="-127"/>
              </a:rPr>
              <a:t>(2</a:t>
            </a:r>
            <a:r>
              <a:rPr lang="en-US" altLang="ko-KR" sz="2400" b="1" baseline="50000">
                <a:latin typeface="Cambria" pitchFamily="18" charset="0"/>
                <a:ea typeface="굴림" pitchFamily="34" charset="-127"/>
              </a:rPr>
              <a:t>128</a:t>
            </a:r>
            <a:r>
              <a:rPr lang="en-US" altLang="ko-KR" sz="2400" b="1">
                <a:latin typeface="Cambria" pitchFamily="18" charset="0"/>
                <a:ea typeface="굴림" pitchFamily="34" charset="-127"/>
              </a:rPr>
              <a:t>)</a:t>
            </a:r>
          </a:p>
        </p:txBody>
      </p:sp>
      <p:sp>
        <p:nvSpPr>
          <p:cNvPr id="9" name="TextBox 8"/>
          <p:cNvSpPr txBox="1">
            <a:spLocks noChangeArrowheads="1"/>
          </p:cNvSpPr>
          <p:nvPr/>
        </p:nvSpPr>
        <p:spPr bwMode="auto">
          <a:xfrm>
            <a:off x="5057775" y="2636838"/>
            <a:ext cx="40862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altLang="ko-KR" sz="2400" b="1">
                <a:latin typeface="Cambria" pitchFamily="18" charset="0"/>
                <a:ea typeface="굴림" pitchFamily="34" charset="-127"/>
              </a:rPr>
              <a:t>More attractive for</a:t>
            </a:r>
          </a:p>
          <a:p>
            <a:pPr algn="ctr"/>
            <a:r>
              <a:rPr lang="en-US" altLang="ko-KR" sz="2400" b="1">
                <a:latin typeface="Cambria" pitchFamily="18" charset="0"/>
                <a:ea typeface="굴림" pitchFamily="34" charset="-127"/>
              </a:rPr>
              <a:t>future Internet applications</a:t>
            </a:r>
          </a:p>
          <a:p>
            <a:pPr algn="ctr"/>
            <a:r>
              <a:rPr lang="en-US" altLang="ko-KR" sz="2400" b="1">
                <a:latin typeface="Cambria" pitchFamily="18" charset="0"/>
                <a:ea typeface="굴림" pitchFamily="34" charset="-127"/>
              </a:rPr>
              <a:t>compared to IPv4</a:t>
            </a:r>
          </a:p>
        </p:txBody>
      </p:sp>
      <p:sp>
        <p:nvSpPr>
          <p:cNvPr id="10" name="TextBox 9"/>
          <p:cNvSpPr txBox="1">
            <a:spLocks noChangeArrowheads="1"/>
          </p:cNvSpPr>
          <p:nvPr/>
        </p:nvSpPr>
        <p:spPr bwMode="auto">
          <a:xfrm>
            <a:off x="864988" y="4149725"/>
            <a:ext cx="3724673"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latinLnBrk="1">
              <a:lnSpc>
                <a:spcPct val="80000"/>
              </a:lnSpc>
              <a:spcBef>
                <a:spcPct val="20000"/>
              </a:spcBef>
              <a:buClr>
                <a:schemeClr val="accent1"/>
              </a:buClr>
              <a:buSzPct val="70000"/>
            </a:pPr>
            <a:r>
              <a:rPr lang="en-US" altLang="ko-KR" sz="2400" b="1" dirty="0">
                <a:latin typeface="Cambria" pitchFamily="18" charset="0"/>
                <a:ea typeface="굴림" pitchFamily="34" charset="-127"/>
              </a:rPr>
              <a:t>Potential socio-economic</a:t>
            </a:r>
          </a:p>
          <a:p>
            <a:pPr algn="ctr" latinLnBrk="1">
              <a:lnSpc>
                <a:spcPct val="80000"/>
              </a:lnSpc>
              <a:spcBef>
                <a:spcPct val="20000"/>
              </a:spcBef>
              <a:buClr>
                <a:schemeClr val="accent1"/>
              </a:buClr>
              <a:buSzPct val="70000"/>
            </a:pPr>
            <a:r>
              <a:rPr lang="en-US" altLang="ko-KR" sz="2400" b="1" dirty="0">
                <a:latin typeface="Cambria" pitchFamily="18" charset="0"/>
                <a:ea typeface="굴림" pitchFamily="34" charset="-127"/>
              </a:rPr>
              <a:t> benefits for</a:t>
            </a:r>
          </a:p>
          <a:p>
            <a:pPr algn="ctr" latinLnBrk="1">
              <a:lnSpc>
                <a:spcPct val="80000"/>
              </a:lnSpc>
              <a:spcBef>
                <a:spcPct val="20000"/>
              </a:spcBef>
              <a:buClr>
                <a:schemeClr val="accent1"/>
              </a:buClr>
              <a:buSzPct val="70000"/>
            </a:pPr>
            <a:r>
              <a:rPr lang="en-US" altLang="ko-KR" sz="2400" b="1" dirty="0">
                <a:latin typeface="Cambria" pitchFamily="18" charset="0"/>
                <a:ea typeface="굴림" pitchFamily="34" charset="-127"/>
              </a:rPr>
              <a:t>ubiquity of the Internet </a:t>
            </a:r>
            <a:r>
              <a:rPr lang="en-US" altLang="ko-KR" sz="2400" b="1" dirty="0" smtClean="0">
                <a:latin typeface="Cambria" pitchFamily="18" charset="0"/>
                <a:ea typeface="굴림" pitchFamily="34" charset="-127"/>
              </a:rPr>
              <a:t>;</a:t>
            </a:r>
            <a:endParaRPr lang="en-US" altLang="ko-KR" sz="2400" b="1" dirty="0">
              <a:latin typeface="Cambria" pitchFamily="18" charset="0"/>
              <a:ea typeface="굴림" pitchFamily="34" charset="-127"/>
            </a:endParaRPr>
          </a:p>
        </p:txBody>
      </p:sp>
      <p:sp>
        <p:nvSpPr>
          <p:cNvPr id="13" name="자유형 12"/>
          <p:cNvSpPr/>
          <p:nvPr/>
        </p:nvSpPr>
        <p:spPr>
          <a:xfrm>
            <a:off x="3059113" y="2500313"/>
            <a:ext cx="1071562" cy="568325"/>
          </a:xfrm>
          <a:custGeom>
            <a:avLst/>
            <a:gdLst>
              <a:gd name="connsiteX0" fmla="*/ 987552 w 987552"/>
              <a:gd name="connsiteY0" fmla="*/ 0 h 926592"/>
              <a:gd name="connsiteX1" fmla="*/ 950976 w 987552"/>
              <a:gd name="connsiteY1" fmla="*/ 219456 h 926592"/>
              <a:gd name="connsiteX2" fmla="*/ 877824 w 987552"/>
              <a:gd name="connsiteY2" fmla="*/ 390144 h 926592"/>
              <a:gd name="connsiteX3" fmla="*/ 731520 w 987552"/>
              <a:gd name="connsiteY3" fmla="*/ 573024 h 926592"/>
              <a:gd name="connsiteX4" fmla="*/ 438912 w 987552"/>
              <a:gd name="connsiteY4" fmla="*/ 768096 h 926592"/>
              <a:gd name="connsiteX5" fmla="*/ 0 w 987552"/>
              <a:gd name="connsiteY5" fmla="*/ 926592 h 92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7552" h="926592">
                <a:moveTo>
                  <a:pt x="987552" y="0"/>
                </a:moveTo>
                <a:cubicBezTo>
                  <a:pt x="978408" y="77216"/>
                  <a:pt x="969264" y="154432"/>
                  <a:pt x="950976" y="219456"/>
                </a:cubicBezTo>
                <a:cubicBezTo>
                  <a:pt x="932688" y="284480"/>
                  <a:pt x="914400" y="331216"/>
                  <a:pt x="877824" y="390144"/>
                </a:cubicBezTo>
                <a:cubicBezTo>
                  <a:pt x="841248" y="449072"/>
                  <a:pt x="804672" y="510032"/>
                  <a:pt x="731520" y="573024"/>
                </a:cubicBezTo>
                <a:cubicBezTo>
                  <a:pt x="658368" y="636016"/>
                  <a:pt x="560832" y="709168"/>
                  <a:pt x="438912" y="768096"/>
                </a:cubicBezTo>
                <a:cubicBezTo>
                  <a:pt x="316992" y="827024"/>
                  <a:pt x="158496" y="876808"/>
                  <a:pt x="0" y="926592"/>
                </a:cubicBezTo>
              </a:path>
            </a:pathLst>
          </a:custGeom>
          <a:ln w="19050">
            <a:solidFill>
              <a:srgbClr val="009999"/>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endParaRPr kumimoji="1" lang="ko-KR" altLang="en-US">
              <a:latin typeface="Cambria" pitchFamily="18" charset="0"/>
              <a:ea typeface="HY견명조" pitchFamily="18" charset="-127"/>
              <a:cs typeface="Arial" charset="0"/>
            </a:endParaRPr>
          </a:p>
        </p:txBody>
      </p:sp>
      <p:sp>
        <p:nvSpPr>
          <p:cNvPr id="14" name="자유형 13"/>
          <p:cNvSpPr/>
          <p:nvPr/>
        </p:nvSpPr>
        <p:spPr>
          <a:xfrm flipH="1">
            <a:off x="4783138" y="2500313"/>
            <a:ext cx="796925" cy="496887"/>
          </a:xfrm>
          <a:custGeom>
            <a:avLst/>
            <a:gdLst>
              <a:gd name="connsiteX0" fmla="*/ 987552 w 987552"/>
              <a:gd name="connsiteY0" fmla="*/ 0 h 926592"/>
              <a:gd name="connsiteX1" fmla="*/ 950976 w 987552"/>
              <a:gd name="connsiteY1" fmla="*/ 219456 h 926592"/>
              <a:gd name="connsiteX2" fmla="*/ 877824 w 987552"/>
              <a:gd name="connsiteY2" fmla="*/ 390144 h 926592"/>
              <a:gd name="connsiteX3" fmla="*/ 731520 w 987552"/>
              <a:gd name="connsiteY3" fmla="*/ 573024 h 926592"/>
              <a:gd name="connsiteX4" fmla="*/ 438912 w 987552"/>
              <a:gd name="connsiteY4" fmla="*/ 768096 h 926592"/>
              <a:gd name="connsiteX5" fmla="*/ 0 w 987552"/>
              <a:gd name="connsiteY5" fmla="*/ 926592 h 92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7552" h="926592">
                <a:moveTo>
                  <a:pt x="987552" y="0"/>
                </a:moveTo>
                <a:cubicBezTo>
                  <a:pt x="978408" y="77216"/>
                  <a:pt x="969264" y="154432"/>
                  <a:pt x="950976" y="219456"/>
                </a:cubicBezTo>
                <a:cubicBezTo>
                  <a:pt x="932688" y="284480"/>
                  <a:pt x="914400" y="331216"/>
                  <a:pt x="877824" y="390144"/>
                </a:cubicBezTo>
                <a:cubicBezTo>
                  <a:pt x="841248" y="449072"/>
                  <a:pt x="804672" y="510032"/>
                  <a:pt x="731520" y="573024"/>
                </a:cubicBezTo>
                <a:cubicBezTo>
                  <a:pt x="658368" y="636016"/>
                  <a:pt x="560832" y="709168"/>
                  <a:pt x="438912" y="768096"/>
                </a:cubicBezTo>
                <a:cubicBezTo>
                  <a:pt x="316992" y="827024"/>
                  <a:pt x="158496" y="876808"/>
                  <a:pt x="0" y="926592"/>
                </a:cubicBezTo>
              </a:path>
            </a:pathLst>
          </a:custGeom>
          <a:ln w="19050">
            <a:solidFill>
              <a:srgbClr val="009999"/>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endParaRPr kumimoji="1" lang="ko-KR" altLang="en-US">
              <a:latin typeface="Cambria" pitchFamily="18" charset="0"/>
              <a:ea typeface="HY견명조" pitchFamily="18" charset="-127"/>
              <a:cs typeface="Arial" charset="0"/>
            </a:endParaRPr>
          </a:p>
        </p:txBody>
      </p:sp>
      <p:sp>
        <p:nvSpPr>
          <p:cNvPr id="15" name="자유형 14"/>
          <p:cNvSpPr/>
          <p:nvPr/>
        </p:nvSpPr>
        <p:spPr>
          <a:xfrm>
            <a:off x="3924300" y="2565400"/>
            <a:ext cx="360363" cy="1511300"/>
          </a:xfrm>
          <a:custGeom>
            <a:avLst/>
            <a:gdLst>
              <a:gd name="connsiteX0" fmla="*/ 987552 w 987552"/>
              <a:gd name="connsiteY0" fmla="*/ 0 h 926592"/>
              <a:gd name="connsiteX1" fmla="*/ 950976 w 987552"/>
              <a:gd name="connsiteY1" fmla="*/ 219456 h 926592"/>
              <a:gd name="connsiteX2" fmla="*/ 877824 w 987552"/>
              <a:gd name="connsiteY2" fmla="*/ 390144 h 926592"/>
              <a:gd name="connsiteX3" fmla="*/ 731520 w 987552"/>
              <a:gd name="connsiteY3" fmla="*/ 573024 h 926592"/>
              <a:gd name="connsiteX4" fmla="*/ 438912 w 987552"/>
              <a:gd name="connsiteY4" fmla="*/ 768096 h 926592"/>
              <a:gd name="connsiteX5" fmla="*/ 0 w 987552"/>
              <a:gd name="connsiteY5" fmla="*/ 926592 h 92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7552" h="926592">
                <a:moveTo>
                  <a:pt x="987552" y="0"/>
                </a:moveTo>
                <a:cubicBezTo>
                  <a:pt x="978408" y="77216"/>
                  <a:pt x="969264" y="154432"/>
                  <a:pt x="950976" y="219456"/>
                </a:cubicBezTo>
                <a:cubicBezTo>
                  <a:pt x="932688" y="284480"/>
                  <a:pt x="914400" y="331216"/>
                  <a:pt x="877824" y="390144"/>
                </a:cubicBezTo>
                <a:cubicBezTo>
                  <a:pt x="841248" y="449072"/>
                  <a:pt x="804672" y="510032"/>
                  <a:pt x="731520" y="573024"/>
                </a:cubicBezTo>
                <a:cubicBezTo>
                  <a:pt x="658368" y="636016"/>
                  <a:pt x="560832" y="709168"/>
                  <a:pt x="438912" y="768096"/>
                </a:cubicBezTo>
                <a:cubicBezTo>
                  <a:pt x="316992" y="827024"/>
                  <a:pt x="158496" y="876808"/>
                  <a:pt x="0" y="926592"/>
                </a:cubicBezTo>
              </a:path>
            </a:pathLst>
          </a:custGeom>
          <a:ln w="19050">
            <a:solidFill>
              <a:srgbClr val="009999"/>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endParaRPr kumimoji="1" lang="ko-KR" altLang="en-US">
              <a:latin typeface="Cambria" pitchFamily="18" charset="0"/>
              <a:ea typeface="HY견명조" pitchFamily="18" charset="-127"/>
              <a:cs typeface="Arial" charset="0"/>
            </a:endParaRPr>
          </a:p>
        </p:txBody>
      </p:sp>
      <p:sp>
        <p:nvSpPr>
          <p:cNvPr id="2" name="타원 10"/>
          <p:cNvSpPr/>
          <p:nvPr/>
        </p:nvSpPr>
        <p:spPr>
          <a:xfrm>
            <a:off x="5537495" y="3994142"/>
            <a:ext cx="2928959" cy="2286016"/>
          </a:xfrm>
          <a:prstGeom prst="ellipse">
            <a:avLst/>
          </a:prstGeom>
          <a:solidFill>
            <a:srgbClr val="009999"/>
          </a:solidFill>
          <a:ln>
            <a:noFill/>
          </a:ln>
          <a:effectLst>
            <a:reflection blurRad="6350" stA="50000" endA="300" endPos="38500" dist="50800" dir="5400000" sy="-100000" algn="bl" rotWithShape="0"/>
            <a:softEdge rad="317500"/>
          </a:effectLst>
          <a:scene3d>
            <a:camera prst="perspectiveRelaxed"/>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ko-KR" altLang="en-US"/>
          </a:p>
        </p:txBody>
      </p:sp>
      <p:sp>
        <p:nvSpPr>
          <p:cNvPr id="3" name="자유형 13"/>
          <p:cNvSpPr/>
          <p:nvPr/>
        </p:nvSpPr>
        <p:spPr>
          <a:xfrm flipH="1">
            <a:off x="4572000" y="2565400"/>
            <a:ext cx="936625" cy="1800225"/>
          </a:xfrm>
          <a:custGeom>
            <a:avLst/>
            <a:gdLst>
              <a:gd name="connsiteX0" fmla="*/ 987552 w 987552"/>
              <a:gd name="connsiteY0" fmla="*/ 0 h 926592"/>
              <a:gd name="connsiteX1" fmla="*/ 950976 w 987552"/>
              <a:gd name="connsiteY1" fmla="*/ 219456 h 926592"/>
              <a:gd name="connsiteX2" fmla="*/ 877824 w 987552"/>
              <a:gd name="connsiteY2" fmla="*/ 390144 h 926592"/>
              <a:gd name="connsiteX3" fmla="*/ 731520 w 987552"/>
              <a:gd name="connsiteY3" fmla="*/ 573024 h 926592"/>
              <a:gd name="connsiteX4" fmla="*/ 438912 w 987552"/>
              <a:gd name="connsiteY4" fmla="*/ 768096 h 926592"/>
              <a:gd name="connsiteX5" fmla="*/ 0 w 987552"/>
              <a:gd name="connsiteY5" fmla="*/ 926592 h 92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7552" h="926592">
                <a:moveTo>
                  <a:pt x="987552" y="0"/>
                </a:moveTo>
                <a:cubicBezTo>
                  <a:pt x="978408" y="77216"/>
                  <a:pt x="969264" y="154432"/>
                  <a:pt x="950976" y="219456"/>
                </a:cubicBezTo>
                <a:cubicBezTo>
                  <a:pt x="932688" y="284480"/>
                  <a:pt x="914400" y="331216"/>
                  <a:pt x="877824" y="390144"/>
                </a:cubicBezTo>
                <a:cubicBezTo>
                  <a:pt x="841248" y="449072"/>
                  <a:pt x="804672" y="510032"/>
                  <a:pt x="731520" y="573024"/>
                </a:cubicBezTo>
                <a:cubicBezTo>
                  <a:pt x="658368" y="636016"/>
                  <a:pt x="560832" y="709168"/>
                  <a:pt x="438912" y="768096"/>
                </a:cubicBezTo>
                <a:cubicBezTo>
                  <a:pt x="316992" y="827024"/>
                  <a:pt x="158496" y="876808"/>
                  <a:pt x="0" y="926592"/>
                </a:cubicBezTo>
              </a:path>
            </a:pathLst>
          </a:custGeom>
          <a:ln w="19050">
            <a:solidFill>
              <a:srgbClr val="009999"/>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endParaRPr kumimoji="1" lang="ko-KR" altLang="en-US">
              <a:latin typeface="Cambria" pitchFamily="18" charset="0"/>
              <a:ea typeface="HY견명조" pitchFamily="18" charset="-127"/>
              <a:cs typeface="Arial" charset="0"/>
            </a:endParaRPr>
          </a:p>
        </p:txBody>
      </p:sp>
      <p:sp>
        <p:nvSpPr>
          <p:cNvPr id="7" name="TextBox 8"/>
          <p:cNvSpPr txBox="1">
            <a:spLocks noChangeArrowheads="1"/>
          </p:cNvSpPr>
          <p:nvPr/>
        </p:nvSpPr>
        <p:spPr bwMode="auto">
          <a:xfrm>
            <a:off x="5292725" y="4508500"/>
            <a:ext cx="34480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altLang="ko-KR" sz="2400" b="1">
                <a:latin typeface="Cambria" pitchFamily="18" charset="0"/>
                <a:ea typeface="굴림" pitchFamily="34" charset="-127"/>
              </a:rPr>
              <a:t>Multi Access: </a:t>
            </a:r>
          </a:p>
          <a:p>
            <a:pPr algn="ctr"/>
            <a:r>
              <a:rPr lang="en-US" altLang="ko-KR" sz="2400" b="1">
                <a:latin typeface="Cambria" pitchFamily="18" charset="0"/>
                <a:ea typeface="굴림" pitchFamily="34" charset="-127"/>
              </a:rPr>
              <a:t>Enhanced life mobility</a:t>
            </a:r>
          </a:p>
        </p:txBody>
      </p:sp>
      <p:sp>
        <p:nvSpPr>
          <p:cNvPr id="18448" name="Rectangle 16"/>
          <p:cNvSpPr>
            <a:spLocks noChangeArrowheads="1"/>
          </p:cNvSpPr>
          <p:nvPr/>
        </p:nvSpPr>
        <p:spPr bwMode="auto">
          <a:xfrm>
            <a:off x="1187450" y="765175"/>
            <a:ext cx="66897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ko-KR" sz="4000" b="1">
                <a:solidFill>
                  <a:srgbClr val="00004C"/>
                </a:solidFill>
                <a:effectLst>
                  <a:outerShdw blurRad="38100" dist="38100" dir="2700000" algn="tl">
                    <a:srgbClr val="C0C0C0"/>
                  </a:outerShdw>
                </a:effectLst>
                <a:latin typeface="Cambria" pitchFamily="18" charset="0"/>
                <a:ea typeface="굴림" pitchFamily="34" charset="-127"/>
              </a:rPr>
              <a:t>IP Next Generation Protocol</a:t>
            </a:r>
            <a:endParaRPr lang="en-US" sz="4000" b="1">
              <a:solidFill>
                <a:srgbClr val="00004C"/>
              </a:solidFill>
              <a:effectLst>
                <a:outerShdw blurRad="38100" dist="38100" dir="2700000" algn="tl">
                  <a:srgbClr val="C0C0C0"/>
                </a:outerShdw>
              </a:effectLst>
              <a:latin typeface="Cambria" pitchFamily="18" charset="0"/>
            </a:endParaRPr>
          </a:p>
        </p:txBody>
      </p:sp>
    </p:spTree>
    <p:extLst>
      <p:ext uri="{BB962C8B-B14F-4D97-AF65-F5344CB8AC3E}">
        <p14:creationId xmlns:p14="http://schemas.microsoft.com/office/powerpoint/2010/main" val="3082113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normAutofit fontScale="90000"/>
          </a:bodyPr>
          <a:lstStyle/>
          <a:p>
            <a:pPr eaLnBrk="1" hangingPunct="1"/>
            <a:r>
              <a:rPr lang="en-US" b="1" dirty="0">
                <a:solidFill>
                  <a:srgbClr val="700000"/>
                </a:solidFill>
                <a:latin typeface="Arial" charset="0"/>
              </a:rPr>
              <a:t/>
            </a:r>
            <a:br>
              <a:rPr lang="en-US" b="1" dirty="0">
                <a:solidFill>
                  <a:srgbClr val="700000"/>
                </a:solidFill>
                <a:latin typeface="Arial" charset="0"/>
              </a:rPr>
            </a:br>
            <a:r>
              <a:rPr lang="en-US" b="1" dirty="0">
                <a:solidFill>
                  <a:srgbClr val="700000"/>
                </a:solidFill>
                <a:latin typeface="Arial" charset="0"/>
              </a:rPr>
              <a:t>Introducing IPv6</a:t>
            </a:r>
          </a:p>
        </p:txBody>
      </p:sp>
      <p:sp>
        <p:nvSpPr>
          <p:cNvPr id="37890" name="Content Placeholder 1"/>
          <p:cNvSpPr>
            <a:spLocks noGrp="1"/>
          </p:cNvSpPr>
          <p:nvPr>
            <p:ph idx="1"/>
          </p:nvPr>
        </p:nvSpPr>
        <p:spPr/>
        <p:txBody>
          <a:bodyPr/>
          <a:lstStyle/>
          <a:p>
            <a:pPr>
              <a:buFont typeface="Wingdings" pitchFamily="2" charset="2"/>
              <a:buChar char="§"/>
            </a:pPr>
            <a:r>
              <a:rPr lang="en-US" sz="2000" dirty="0">
                <a:latin typeface="Arial" charset="0"/>
              </a:rPr>
              <a:t>Increased address space</a:t>
            </a:r>
          </a:p>
          <a:p>
            <a:pPr>
              <a:buFont typeface="Wingdings" pitchFamily="2" charset="2"/>
              <a:buChar char="§"/>
            </a:pPr>
            <a:r>
              <a:rPr lang="en-US" sz="2000" dirty="0">
                <a:latin typeface="Arial" charset="0"/>
              </a:rPr>
              <a:t>Improved packet handling</a:t>
            </a:r>
          </a:p>
          <a:p>
            <a:pPr>
              <a:buFont typeface="Wingdings" pitchFamily="2" charset="2"/>
              <a:buChar char="§"/>
            </a:pPr>
            <a:r>
              <a:rPr lang="en-US" sz="2000" dirty="0">
                <a:latin typeface="Arial" charset="0"/>
              </a:rPr>
              <a:t>Eliminates the need for NAT</a:t>
            </a:r>
          </a:p>
          <a:p>
            <a:pPr>
              <a:buFont typeface="Wingdings" pitchFamily="2" charset="2"/>
              <a:buChar char="§"/>
            </a:pPr>
            <a:r>
              <a:rPr lang="en-US" sz="2000" dirty="0">
                <a:latin typeface="Arial" charset="0"/>
              </a:rPr>
              <a:t>Integrated </a:t>
            </a:r>
            <a:r>
              <a:rPr lang="en-US" sz="2000" dirty="0" smtClean="0">
                <a:latin typeface="Arial" charset="0"/>
              </a:rPr>
              <a:t>security</a:t>
            </a:r>
          </a:p>
          <a:p>
            <a:pPr marL="0" indent="0">
              <a:buNone/>
            </a:pPr>
            <a:endParaRPr lang="en-US" sz="2000" dirty="0">
              <a:latin typeface="Arial" charset="0"/>
            </a:endParaRPr>
          </a:p>
          <a:p>
            <a:pPr>
              <a:buFont typeface="Wingdings" pitchFamily="2" charset="2"/>
              <a:buChar char="§"/>
            </a:pPr>
            <a:r>
              <a:rPr lang="en-US" sz="2000" b="1" dirty="0" smtClean="0">
                <a:latin typeface="Arial" charset="0"/>
              </a:rPr>
              <a:t>IPv4 has only </a:t>
            </a:r>
            <a:r>
              <a:rPr lang="en-US" sz="2000" dirty="0" smtClean="0">
                <a:latin typeface="Arial" charset="0"/>
              </a:rPr>
              <a:t>~ 4 </a:t>
            </a:r>
            <a:r>
              <a:rPr lang="en-US" sz="2000" dirty="0">
                <a:latin typeface="Arial" charset="0"/>
              </a:rPr>
              <a:t>billion IPv4 addresses</a:t>
            </a:r>
            <a:br>
              <a:rPr lang="en-US" sz="2000" dirty="0">
                <a:latin typeface="Arial" charset="0"/>
              </a:rPr>
            </a:br>
            <a:r>
              <a:rPr lang="en-US" sz="2000" dirty="0" smtClean="0">
                <a:latin typeface="Arial" charset="0"/>
              </a:rPr>
              <a:t>4,000,000,000</a:t>
            </a:r>
          </a:p>
          <a:p>
            <a:pPr marL="0" indent="0">
              <a:buNone/>
            </a:pPr>
            <a:r>
              <a:rPr lang="en-US" sz="2000" dirty="0" smtClean="0">
                <a:latin typeface="Arial" charset="0"/>
              </a:rPr>
              <a:t>This means </a:t>
            </a:r>
            <a:r>
              <a:rPr lang="en-US" sz="2000" b="1" dirty="0" smtClean="0">
                <a:latin typeface="Arial" charset="0"/>
              </a:rPr>
              <a:t>2</a:t>
            </a:r>
            <a:r>
              <a:rPr lang="en-US" sz="2000" dirty="0" smtClean="0">
                <a:latin typeface="Arial" charset="0"/>
              </a:rPr>
              <a:t>^</a:t>
            </a:r>
            <a:r>
              <a:rPr lang="en-US" sz="1600" dirty="0" smtClean="0">
                <a:latin typeface="Arial" charset="0"/>
              </a:rPr>
              <a:t>32</a:t>
            </a:r>
            <a:endParaRPr lang="en-US" sz="2000" dirty="0" smtClean="0">
              <a:latin typeface="Arial" charset="0"/>
            </a:endParaRPr>
          </a:p>
          <a:p>
            <a:pPr marL="0" indent="0">
              <a:buNone/>
            </a:pPr>
            <a:endParaRPr lang="en-US" sz="2000" dirty="0">
              <a:latin typeface="Arial" charset="0"/>
            </a:endParaRPr>
          </a:p>
          <a:p>
            <a:pPr>
              <a:buFont typeface="Wingdings" pitchFamily="2" charset="2"/>
              <a:buChar char="§"/>
            </a:pPr>
            <a:r>
              <a:rPr lang="en-US" sz="2000" b="1" dirty="0" smtClean="0">
                <a:latin typeface="Arial" charset="0"/>
              </a:rPr>
              <a:t>IPv6 has up to: </a:t>
            </a:r>
            <a:r>
              <a:rPr lang="en-US" sz="2000" dirty="0" smtClean="0">
                <a:latin typeface="Arial" charset="0"/>
              </a:rPr>
              <a:t>340 </a:t>
            </a:r>
            <a:r>
              <a:rPr lang="en-US" sz="2000" dirty="0" err="1">
                <a:latin typeface="Arial" charset="0"/>
              </a:rPr>
              <a:t>undecillion</a:t>
            </a:r>
            <a:r>
              <a:rPr lang="en-US" sz="2000" dirty="0">
                <a:latin typeface="Arial" charset="0"/>
              </a:rPr>
              <a:t> IPv6 addresses</a:t>
            </a:r>
            <a:br>
              <a:rPr lang="en-US" sz="2000" dirty="0">
                <a:latin typeface="Arial" charset="0"/>
              </a:rPr>
            </a:br>
            <a:r>
              <a:rPr lang="en-US" sz="2000" dirty="0" smtClean="0">
                <a:latin typeface="Arial" charset="0"/>
              </a:rPr>
              <a:t>340,000,000,000,000,000,000,000,000,000,000,000,000</a:t>
            </a:r>
          </a:p>
          <a:p>
            <a:pPr marL="0" indent="0">
              <a:buNone/>
            </a:pPr>
            <a:r>
              <a:rPr lang="en-US" sz="2000" dirty="0" smtClean="0">
                <a:latin typeface="Arial" charset="0"/>
              </a:rPr>
              <a:t>This means </a:t>
            </a:r>
            <a:r>
              <a:rPr lang="en-US" sz="2000" b="1" dirty="0" smtClean="0">
                <a:latin typeface="Arial" charset="0"/>
              </a:rPr>
              <a:t>2</a:t>
            </a:r>
            <a:r>
              <a:rPr lang="en-US" sz="2000" dirty="0" smtClean="0">
                <a:latin typeface="Arial" charset="0"/>
              </a:rPr>
              <a:t>^128</a:t>
            </a:r>
            <a:endParaRPr lang="en-US" sz="2000" dirty="0">
              <a:latin typeface="Arial" charset="0"/>
            </a:endParaRPr>
          </a:p>
        </p:txBody>
      </p:sp>
    </p:spTree>
    <p:extLst>
      <p:ext uri="{BB962C8B-B14F-4D97-AF65-F5344CB8AC3E}">
        <p14:creationId xmlns:p14="http://schemas.microsoft.com/office/powerpoint/2010/main" val="3373706061"/>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293914"/>
            <a:ext cx="8839200" cy="626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9313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89154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83844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1"/>
            <a:ext cx="9201150" cy="654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5099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915400" cy="6553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42494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228600"/>
            <a:ext cx="8762999"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6923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NUMBERS? WHAT?</a:t>
            </a:r>
            <a:endParaRPr lang="en-US" dirty="0"/>
          </a:p>
        </p:txBody>
      </p:sp>
      <p:sp>
        <p:nvSpPr>
          <p:cNvPr id="3" name="Content Placeholder 2"/>
          <p:cNvSpPr>
            <a:spLocks noGrp="1"/>
          </p:cNvSpPr>
          <p:nvPr>
            <p:ph idx="1"/>
          </p:nvPr>
        </p:nvSpPr>
        <p:spPr/>
        <p:txBody>
          <a:bodyPr>
            <a:normAutofit fontScale="77500" lnSpcReduction="20000"/>
          </a:bodyPr>
          <a:lstStyle/>
          <a:p>
            <a:pPr>
              <a:buFont typeface="Wingdings" pitchFamily="2" charset="2"/>
              <a:buChar char="§"/>
            </a:pPr>
            <a:r>
              <a:rPr lang="en-US" dirty="0" smtClean="0"/>
              <a:t>As computers run </a:t>
            </a:r>
            <a:r>
              <a:rPr lang="en-US" dirty="0" smtClean="0"/>
              <a:t>on </a:t>
            </a:r>
            <a:r>
              <a:rPr lang="en-US" dirty="0" smtClean="0"/>
              <a:t>Binary Digits (bits), So all electronic transmission across the global Network.</a:t>
            </a:r>
          </a:p>
          <a:p>
            <a:pPr marL="0" indent="0">
              <a:buNone/>
            </a:pPr>
            <a:endParaRPr lang="en-US" dirty="0" smtClean="0"/>
          </a:p>
          <a:p>
            <a:pPr>
              <a:buFont typeface="Wingdings" pitchFamily="2" charset="2"/>
              <a:buChar char="§"/>
            </a:pPr>
            <a:r>
              <a:rPr lang="en-US" dirty="0" smtClean="0"/>
              <a:t>Each Device or Network require a unique </a:t>
            </a:r>
            <a:r>
              <a:rPr lang="en-US" dirty="0" smtClean="0"/>
              <a:t>identity.</a:t>
            </a:r>
            <a:endParaRPr lang="en-US" dirty="0" smtClean="0"/>
          </a:p>
          <a:p>
            <a:pPr marL="0" indent="0">
              <a:buNone/>
            </a:pPr>
            <a:r>
              <a:rPr lang="en-US" dirty="0" smtClean="0"/>
              <a:t>This comes </a:t>
            </a:r>
            <a:r>
              <a:rPr lang="en-US" dirty="0" smtClean="0"/>
              <a:t>alongside other </a:t>
            </a:r>
            <a:r>
              <a:rPr lang="en-US" dirty="0" smtClean="0"/>
              <a:t>names and numbering systems that make the Internet operate on globally agreed Standards: </a:t>
            </a:r>
          </a:p>
          <a:p>
            <a:pPr marL="0" indent="0">
              <a:buNone/>
            </a:pPr>
            <a:endParaRPr lang="en-US" dirty="0" smtClean="0"/>
          </a:p>
          <a:p>
            <a:pPr>
              <a:spcBef>
                <a:spcPts val="0"/>
              </a:spcBef>
              <a:buFont typeface="Wingdings" pitchFamily="2" charset="2"/>
              <a:buChar char="ü"/>
            </a:pPr>
            <a:r>
              <a:rPr lang="en-US" dirty="0" smtClean="0"/>
              <a:t>IP Addresses: All versions</a:t>
            </a:r>
          </a:p>
          <a:p>
            <a:pPr>
              <a:spcBef>
                <a:spcPts val="0"/>
              </a:spcBef>
              <a:buFont typeface="Wingdings" pitchFamily="2" charset="2"/>
              <a:buChar char="ü"/>
            </a:pPr>
            <a:r>
              <a:rPr lang="en-US" dirty="0" smtClean="0"/>
              <a:t>Autonomous System Numbers (ASNs</a:t>
            </a:r>
            <a:r>
              <a:rPr lang="en-US" dirty="0" smtClean="0"/>
              <a:t>)</a:t>
            </a:r>
            <a:endParaRPr lang="en-US" dirty="0" smtClean="0"/>
          </a:p>
          <a:p>
            <a:pPr>
              <a:spcBef>
                <a:spcPts val="0"/>
              </a:spcBef>
              <a:buFont typeface="Wingdings" pitchFamily="2" charset="2"/>
              <a:buChar char="ü"/>
            </a:pPr>
            <a:r>
              <a:rPr lang="en-US" dirty="0" smtClean="0"/>
              <a:t>Domain Names: Generic, </a:t>
            </a:r>
            <a:r>
              <a:rPr lang="en-US" dirty="0" err="1" smtClean="0"/>
              <a:t>ccTLDs</a:t>
            </a:r>
            <a:r>
              <a:rPr lang="en-US" dirty="0" smtClean="0"/>
              <a:t>..</a:t>
            </a:r>
          </a:p>
          <a:p>
            <a:pPr>
              <a:spcBef>
                <a:spcPts val="0"/>
              </a:spcBef>
              <a:buFont typeface="Wingdings" pitchFamily="2" charset="2"/>
              <a:buChar char="ü"/>
            </a:pPr>
            <a:r>
              <a:rPr lang="en-US" dirty="0" smtClean="0"/>
              <a:t>Port Numbers: Well known, private …</a:t>
            </a:r>
          </a:p>
          <a:p>
            <a:pPr>
              <a:spcBef>
                <a:spcPts val="0"/>
              </a:spcBef>
              <a:buFont typeface="Wingdings" pitchFamily="2" charset="2"/>
              <a:buChar char="ü"/>
            </a:pPr>
            <a:r>
              <a:rPr lang="en-US" dirty="0" smtClean="0"/>
              <a:t>Other Protocol Parameters</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42916072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228600"/>
            <a:ext cx="88392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69526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22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85943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a:normAutofit fontScale="90000"/>
          </a:bodyPr>
          <a:lstStyle/>
          <a:p>
            <a:r>
              <a:rPr lang="en-US" dirty="0" smtClean="0"/>
              <a:t>To be continued… </a:t>
            </a:r>
            <a:br>
              <a:rPr lang="en-US" dirty="0" smtClean="0"/>
            </a:br>
            <a:r>
              <a:rPr lang="en-US" dirty="0" smtClean="0"/>
              <a:t>IP ADDRESSING PART 2</a:t>
            </a:r>
            <a:endParaRPr lang="en-US" dirty="0"/>
          </a:p>
        </p:txBody>
      </p:sp>
    </p:spTree>
    <p:extLst>
      <p:ext uri="{BB962C8B-B14F-4D97-AF65-F5344CB8AC3E}">
        <p14:creationId xmlns:p14="http://schemas.microsoft.com/office/powerpoint/2010/main" val="3650161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IP Address?</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5122" name="Picture 2" descr="C:\Users\Intel Core i7\Music\GAMCHIX\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458199"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239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t>A BRIEF HISTORY - TIMELINE</a:t>
            </a:r>
            <a:endParaRPr lang="en-US" dirty="0"/>
          </a:p>
        </p:txBody>
      </p:sp>
      <p:sp>
        <p:nvSpPr>
          <p:cNvPr id="13315" name="Rectangle 3"/>
          <p:cNvSpPr>
            <a:spLocks noGrp="1" noChangeArrowheads="1"/>
          </p:cNvSpPr>
          <p:nvPr>
            <p:ph type="body" idx="1"/>
          </p:nvPr>
        </p:nvSpPr>
        <p:spPr>
          <a:xfrm>
            <a:off x="455613" y="1600200"/>
            <a:ext cx="8224837" cy="4495800"/>
          </a:xfrm>
        </p:spPr>
        <p:txBody>
          <a:bodyPr/>
          <a:lstStyle/>
          <a:p>
            <a:pPr>
              <a:lnSpc>
                <a:spcPct val="85000"/>
              </a:lnSpc>
              <a:buFont typeface="Arial" charset="0"/>
              <a:buNone/>
            </a:pPr>
            <a:r>
              <a:rPr lang="en-US" sz="1800" dirty="0"/>
              <a:t> 	0	IP		March 1977 version 		</a:t>
            </a:r>
            <a:r>
              <a:rPr lang="en-US" sz="1800" dirty="0" smtClean="0"/>
              <a:t>(</a:t>
            </a:r>
            <a:r>
              <a:rPr lang="en-US" sz="1800" dirty="0"/>
              <a:t>deprecated)</a:t>
            </a:r>
          </a:p>
          <a:p>
            <a:pPr>
              <a:lnSpc>
                <a:spcPct val="85000"/>
              </a:lnSpc>
              <a:buFont typeface="Arial" charset="0"/>
              <a:buNone/>
            </a:pPr>
            <a:r>
              <a:rPr lang="en-US" sz="1800" dirty="0"/>
              <a:t>	1	IP		January 1978 version 		</a:t>
            </a:r>
            <a:r>
              <a:rPr lang="en-US" sz="1800" dirty="0" smtClean="0"/>
              <a:t>(</a:t>
            </a:r>
            <a:r>
              <a:rPr lang="en-US" sz="1800" dirty="0"/>
              <a:t>deprecated)</a:t>
            </a:r>
          </a:p>
          <a:p>
            <a:pPr>
              <a:lnSpc>
                <a:spcPct val="85000"/>
              </a:lnSpc>
              <a:buFont typeface="Arial" charset="0"/>
              <a:buNone/>
            </a:pPr>
            <a:r>
              <a:rPr lang="en-US" sz="1800" dirty="0"/>
              <a:t>	2	IP		February 1978 version A 		(deprecated)</a:t>
            </a:r>
          </a:p>
          <a:p>
            <a:pPr>
              <a:lnSpc>
                <a:spcPct val="85000"/>
              </a:lnSpc>
              <a:buFont typeface="Arial" charset="0"/>
              <a:buNone/>
            </a:pPr>
            <a:r>
              <a:rPr lang="en-US" sz="1800" dirty="0"/>
              <a:t>	3	IP		February 1978 version B 		(deprecated)</a:t>
            </a:r>
          </a:p>
          <a:p>
            <a:pPr>
              <a:lnSpc>
                <a:spcPct val="85000"/>
              </a:lnSpc>
              <a:buFont typeface="Arial" charset="0"/>
              <a:buNone/>
            </a:pPr>
            <a:r>
              <a:rPr lang="en-US" sz="1800" dirty="0"/>
              <a:t> 	</a:t>
            </a:r>
            <a:r>
              <a:rPr lang="en-US" sz="1800" dirty="0">
                <a:solidFill>
                  <a:schemeClr val="folHlink"/>
                </a:solidFill>
              </a:rPr>
              <a:t>4	IPv4		September 1981 version         (current widespread)</a:t>
            </a:r>
          </a:p>
          <a:p>
            <a:pPr>
              <a:lnSpc>
                <a:spcPct val="85000"/>
              </a:lnSpc>
              <a:buFont typeface="Arial" charset="0"/>
              <a:buNone/>
            </a:pPr>
            <a:r>
              <a:rPr lang="en-US" sz="1800" dirty="0"/>
              <a:t> 	5	ST		Stream Transport 	        (not a new IP, little use)</a:t>
            </a:r>
          </a:p>
          <a:p>
            <a:pPr>
              <a:lnSpc>
                <a:spcPct val="85000"/>
              </a:lnSpc>
              <a:buFont typeface="Arial" charset="0"/>
              <a:buNone/>
            </a:pPr>
            <a:r>
              <a:rPr lang="en-US" sz="1800" dirty="0"/>
              <a:t> 	</a:t>
            </a:r>
            <a:r>
              <a:rPr lang="en-US" sz="1800" dirty="0">
                <a:solidFill>
                  <a:schemeClr val="folHlink"/>
                </a:solidFill>
              </a:rPr>
              <a:t>6	IPv6		December 1998 version            (formerly SIP, SIPP)</a:t>
            </a:r>
          </a:p>
          <a:p>
            <a:pPr>
              <a:lnSpc>
                <a:spcPct val="85000"/>
              </a:lnSpc>
              <a:buFont typeface="Arial" charset="0"/>
              <a:buNone/>
            </a:pPr>
            <a:r>
              <a:rPr lang="en-US" sz="1800" dirty="0"/>
              <a:t> 	7	CATNIP	</a:t>
            </a:r>
            <a:r>
              <a:rPr lang="en-US" sz="1800" dirty="0" err="1"/>
              <a:t>IPng</a:t>
            </a:r>
            <a:r>
              <a:rPr lang="en-US" sz="1800" dirty="0"/>
              <a:t> evaluation           (formerly TP/IX; deprecated) </a:t>
            </a:r>
          </a:p>
          <a:p>
            <a:pPr>
              <a:lnSpc>
                <a:spcPct val="85000"/>
              </a:lnSpc>
              <a:buFont typeface="Arial" charset="0"/>
              <a:buNone/>
            </a:pPr>
            <a:r>
              <a:rPr lang="en-US" sz="1800" dirty="0"/>
              <a:t>	8	Pip		</a:t>
            </a:r>
            <a:r>
              <a:rPr lang="en-US" sz="1800" dirty="0" err="1"/>
              <a:t>IPng</a:t>
            </a:r>
            <a:r>
              <a:rPr lang="en-US" sz="1800" dirty="0"/>
              <a:t> evaluation 			(deprecated)</a:t>
            </a:r>
          </a:p>
          <a:p>
            <a:pPr>
              <a:lnSpc>
                <a:spcPct val="85000"/>
              </a:lnSpc>
              <a:buFont typeface="Arial" charset="0"/>
              <a:buNone/>
            </a:pPr>
            <a:r>
              <a:rPr lang="en-US" sz="1800" dirty="0"/>
              <a:t>	9	TUBA		</a:t>
            </a:r>
            <a:r>
              <a:rPr lang="en-US" sz="1800" dirty="0" err="1"/>
              <a:t>IPng</a:t>
            </a:r>
            <a:r>
              <a:rPr lang="en-US" sz="1800" dirty="0"/>
              <a:t> evaluation 			(deprecated)</a:t>
            </a:r>
          </a:p>
          <a:p>
            <a:pPr>
              <a:lnSpc>
                <a:spcPct val="85000"/>
              </a:lnSpc>
              <a:buFont typeface="Arial" charset="0"/>
              <a:buNone/>
            </a:pPr>
            <a:r>
              <a:rPr lang="en-US" sz="1800" dirty="0"/>
              <a:t> 	10-15		unassigned</a:t>
            </a:r>
          </a:p>
        </p:txBody>
      </p:sp>
    </p:spTree>
    <p:extLst>
      <p:ext uri="{BB962C8B-B14F-4D97-AF65-F5344CB8AC3E}">
        <p14:creationId xmlns:p14="http://schemas.microsoft.com/office/powerpoint/2010/main" val="347469768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BRIEF HISTORY CONT..</a:t>
            </a:r>
            <a:endParaRPr lang="en-US" dirty="0"/>
          </a:p>
        </p:txBody>
      </p:sp>
      <p:sp>
        <p:nvSpPr>
          <p:cNvPr id="3" name="Content Placeholder 2"/>
          <p:cNvSpPr>
            <a:spLocks noGrp="1"/>
          </p:cNvSpPr>
          <p:nvPr>
            <p:ph idx="1"/>
          </p:nvPr>
        </p:nvSpPr>
        <p:spPr>
          <a:xfrm>
            <a:off x="304800" y="1371600"/>
            <a:ext cx="8534400" cy="5181600"/>
          </a:xfrm>
        </p:spPr>
        <p:txBody>
          <a:bodyPr>
            <a:normAutofit fontScale="70000" lnSpcReduction="20000"/>
          </a:bodyPr>
          <a:lstStyle/>
          <a:p>
            <a:pPr>
              <a:buFont typeface="Wingdings" pitchFamily="2" charset="2"/>
              <a:buChar char="§"/>
            </a:pPr>
            <a:r>
              <a:rPr lang="en-US" dirty="0" smtClean="0"/>
              <a:t>IPv4 as the standardized protocol was invented in the 1970s as the first major version of internet protocol.. </a:t>
            </a:r>
          </a:p>
          <a:p>
            <a:pPr marL="0" indent="0">
              <a:buNone/>
            </a:pPr>
            <a:endParaRPr lang="en-US" dirty="0" smtClean="0"/>
          </a:p>
          <a:p>
            <a:pPr>
              <a:buFont typeface="Wingdings" pitchFamily="2" charset="2"/>
              <a:buChar char="§"/>
            </a:pPr>
            <a:r>
              <a:rPr lang="en-US" dirty="0" smtClean="0"/>
              <a:t>It was first introduced to the public in 1981, then became the foundation of the Internet and many other enterprise networks worldwide. </a:t>
            </a:r>
          </a:p>
          <a:p>
            <a:pPr marL="0" indent="0">
              <a:buNone/>
            </a:pPr>
            <a:endParaRPr lang="en-US" dirty="0" smtClean="0"/>
          </a:p>
          <a:p>
            <a:pPr>
              <a:buFont typeface="Wingdings" pitchFamily="2" charset="2"/>
              <a:buChar char="§"/>
            </a:pPr>
            <a:r>
              <a:rPr lang="en-US" dirty="0" smtClean="0"/>
              <a:t>Only </a:t>
            </a:r>
            <a:r>
              <a:rPr lang="en-US" dirty="0"/>
              <a:t>3.7 billion IPv4 addresses are usable by ordinary Internet access devices. </a:t>
            </a:r>
            <a:r>
              <a:rPr lang="en-US" dirty="0" smtClean="0"/>
              <a:t>The </a:t>
            </a:r>
            <a:r>
              <a:rPr lang="en-US" dirty="0"/>
              <a:t>others are used </a:t>
            </a:r>
            <a:r>
              <a:rPr lang="en-US" dirty="0" smtClean="0"/>
              <a:t>for special </a:t>
            </a:r>
            <a:r>
              <a:rPr lang="en-US" dirty="0" smtClean="0"/>
              <a:t>purpose, </a:t>
            </a:r>
            <a:r>
              <a:rPr lang="en-US" dirty="0"/>
              <a:t>like IP Multicasting</a:t>
            </a:r>
            <a:r>
              <a:rPr lang="en-US" dirty="0" smtClean="0"/>
              <a:t>.</a:t>
            </a:r>
          </a:p>
          <a:p>
            <a:pPr>
              <a:buFont typeface="Wingdings" pitchFamily="2" charset="2"/>
              <a:buChar char="§"/>
            </a:pPr>
            <a:endParaRPr lang="en-US" dirty="0"/>
          </a:p>
          <a:p>
            <a:pPr>
              <a:buFont typeface="Wingdings" pitchFamily="2" charset="2"/>
              <a:buChar char="§"/>
            </a:pPr>
            <a:r>
              <a:rPr lang="en-US" dirty="0" smtClean="0"/>
              <a:t> </a:t>
            </a:r>
            <a:r>
              <a:rPr lang="en-US" dirty="0"/>
              <a:t>Almost three and a half billion addresses was enough for </a:t>
            </a:r>
            <a:r>
              <a:rPr lang="en-US" dirty="0" smtClean="0"/>
              <a:t>the experiment </a:t>
            </a:r>
            <a:r>
              <a:rPr lang="en-US" dirty="0"/>
              <a:t>that the Internet started as in the 1980s, but it </a:t>
            </a:r>
            <a:r>
              <a:rPr lang="en-US" dirty="0" smtClean="0"/>
              <a:t>proved not </a:t>
            </a:r>
            <a:r>
              <a:rPr lang="en-US" dirty="0" err="1" smtClean="0"/>
              <a:t>not</a:t>
            </a:r>
            <a:r>
              <a:rPr lang="en-US" dirty="0" smtClean="0"/>
              <a:t> </a:t>
            </a:r>
            <a:r>
              <a:rPr lang="en-US" dirty="0"/>
              <a:t>enough for </a:t>
            </a:r>
            <a:r>
              <a:rPr lang="en-US" dirty="0" smtClean="0"/>
              <a:t>the global </a:t>
            </a:r>
            <a:r>
              <a:rPr lang="en-US" dirty="0" smtClean="0"/>
              <a:t>network </a:t>
            </a:r>
            <a:r>
              <a:rPr lang="en-US" dirty="0" smtClean="0"/>
              <a:t>in today’s </a:t>
            </a:r>
            <a:r>
              <a:rPr lang="en-US" dirty="0"/>
              <a:t>world, with its population of </a:t>
            </a:r>
            <a:r>
              <a:rPr lang="en-US" dirty="0" smtClean="0"/>
              <a:t>over seven </a:t>
            </a:r>
            <a:r>
              <a:rPr lang="en-US" dirty="0"/>
              <a:t>billion people</a:t>
            </a:r>
            <a:r>
              <a:rPr lang="en-US" dirty="0" smtClean="0"/>
              <a:t>. </a:t>
            </a:r>
          </a:p>
          <a:p>
            <a:pPr marL="0" indent="0">
              <a:buNone/>
            </a:pPr>
            <a:endParaRPr lang="en-US" dirty="0"/>
          </a:p>
          <a:p>
            <a:pPr marL="0" indent="0">
              <a:buNone/>
            </a:pPr>
            <a:r>
              <a:rPr lang="en-US" dirty="0" smtClean="0"/>
              <a:t>So new versions were proposed at the IETF</a:t>
            </a:r>
            <a:endParaRPr lang="en-US" dirty="0"/>
          </a:p>
        </p:txBody>
      </p:sp>
    </p:spTree>
    <p:extLst>
      <p:ext uri="{BB962C8B-B14F-4D97-AF65-F5344CB8AC3E}">
        <p14:creationId xmlns:p14="http://schemas.microsoft.com/office/powerpoint/2010/main" val="2409657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ever happened: IPv5 </a:t>
            </a:r>
            <a:r>
              <a:rPr lang="en-US" dirty="0" smtClean="0"/>
              <a:t>or IPv6 ?</a:t>
            </a:r>
            <a:endParaRPr lang="en-US" dirty="0"/>
          </a:p>
        </p:txBody>
      </p:sp>
      <p:sp>
        <p:nvSpPr>
          <p:cNvPr id="3" name="Content Placeholder 2"/>
          <p:cNvSpPr>
            <a:spLocks noGrp="1"/>
          </p:cNvSpPr>
          <p:nvPr>
            <p:ph idx="1"/>
          </p:nvPr>
        </p:nvSpPr>
        <p:spPr/>
        <p:txBody>
          <a:bodyPr>
            <a:normAutofit fontScale="70000" lnSpcReduction="20000"/>
          </a:bodyPr>
          <a:lstStyle/>
          <a:p>
            <a:pPr>
              <a:buFont typeface="Wingdings" pitchFamily="2" charset="2"/>
              <a:buChar char="§"/>
            </a:pPr>
            <a:r>
              <a:rPr lang="en-US" dirty="0" smtClean="0"/>
              <a:t>So, Of </a:t>
            </a:r>
            <a:r>
              <a:rPr lang="en-US" dirty="0" smtClean="0"/>
              <a:t>course there was a protocol proposed as IPv5 (the ST), along those years with special purpose  </a:t>
            </a:r>
            <a:r>
              <a:rPr lang="en-US" dirty="0" err="1" smtClean="0"/>
              <a:t>ie</a:t>
            </a:r>
            <a:r>
              <a:rPr lang="en-US" dirty="0" smtClean="0"/>
              <a:t> Internet Streaming.</a:t>
            </a:r>
          </a:p>
          <a:p>
            <a:pPr>
              <a:buFont typeface="Wingdings" pitchFamily="2" charset="2"/>
              <a:buChar char="§"/>
            </a:pPr>
            <a:endParaRPr lang="en-US" dirty="0"/>
          </a:p>
          <a:p>
            <a:pPr>
              <a:buFont typeface="Wingdings" pitchFamily="2" charset="2"/>
              <a:buChar char="§"/>
            </a:pPr>
            <a:r>
              <a:rPr lang="en-US" dirty="0" smtClean="0"/>
              <a:t>The Internet Stream Protocol -- was created for the experimental transmission of voice, video, and distributed simulation. Two decades later, this protocol was revised to become ST2 and started to get implemented into commercial projects by groups like IBM, NeXT, Apple, and Sun. </a:t>
            </a:r>
          </a:p>
          <a:p>
            <a:pPr>
              <a:buFont typeface="Wingdings" pitchFamily="2" charset="2"/>
              <a:buChar char="§"/>
            </a:pPr>
            <a:endParaRPr lang="en-US" dirty="0" smtClean="0"/>
          </a:p>
          <a:p>
            <a:pPr>
              <a:buFont typeface="Wingdings" pitchFamily="2" charset="2"/>
              <a:buChar char="§"/>
            </a:pPr>
            <a:r>
              <a:rPr lang="en-US" dirty="0" smtClean="0"/>
              <a:t>The Standard now only got some of its features in other protocols like MPLS</a:t>
            </a:r>
          </a:p>
          <a:p>
            <a:pPr>
              <a:buFont typeface="Wingdings" pitchFamily="2" charset="2"/>
              <a:buChar char="§"/>
            </a:pPr>
            <a:endParaRPr lang="en-US" dirty="0"/>
          </a:p>
          <a:p>
            <a:pPr>
              <a:buFont typeface="Wingdings" pitchFamily="2" charset="2"/>
              <a:buChar char="§"/>
            </a:pPr>
            <a:r>
              <a:rPr lang="en-US" dirty="0" smtClean="0"/>
              <a:t>In the early 90s, around IETF 26, it was agreed IPv6 be the future.</a:t>
            </a:r>
          </a:p>
          <a:p>
            <a:endParaRPr lang="en-US" dirty="0" smtClean="0"/>
          </a:p>
          <a:p>
            <a:pPr marL="0" indent="0">
              <a:buNone/>
            </a:pPr>
            <a:endParaRPr lang="en-US" dirty="0"/>
          </a:p>
        </p:txBody>
      </p:sp>
    </p:spTree>
    <p:extLst>
      <p:ext uri="{BB962C8B-B14F-4D97-AF65-F5344CB8AC3E}">
        <p14:creationId xmlns:p14="http://schemas.microsoft.com/office/powerpoint/2010/main" val="83485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IP DISTRIBUTION AND REGULATION</a:t>
            </a:r>
            <a:endParaRPr lang="en-US" dirty="0"/>
          </a:p>
        </p:txBody>
      </p:sp>
    </p:spTree>
    <p:extLst>
      <p:ext uri="{BB962C8B-B14F-4D97-AF65-F5344CB8AC3E}">
        <p14:creationId xmlns:p14="http://schemas.microsoft.com/office/powerpoint/2010/main" val="29800837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1694</TotalTime>
  <Words>1454</Words>
  <Application>Microsoft Office PowerPoint</Application>
  <PresentationFormat>On-screen Show (4:3)</PresentationFormat>
  <Paragraphs>299</Paragraphs>
  <Slides>42</Slides>
  <Notes>6</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INTERNET NUMBER RESOURCES PLANNING</vt:lpstr>
      <vt:lpstr>TOPIC</vt:lpstr>
      <vt:lpstr>INTERNET NUMBERS? WHAT?</vt:lpstr>
      <vt:lpstr>What is an IP Address?</vt:lpstr>
      <vt:lpstr>A BRIEF HISTORY - TIMELINE</vt:lpstr>
      <vt:lpstr>A BRIEF HISTORY CONT..</vt:lpstr>
      <vt:lpstr>what ever happened: IPv5 or IPv6 ?</vt:lpstr>
      <vt:lpstr>IP DISTRIBUTION AND REGULATION</vt:lpstr>
      <vt:lpstr>IP ADDRESS DISTRIBUTION</vt:lpstr>
      <vt:lpstr>Regional Internet Registries (RIRs) round the world</vt:lpstr>
      <vt:lpstr>HOW WERE IP ADDRESSES DISTRIBUTED</vt:lpstr>
      <vt:lpstr>HOW ADDRESSES WERE DISTRIBUTED?</vt:lpstr>
      <vt:lpstr>Who sets these Policies?</vt:lpstr>
      <vt:lpstr>IPv4 ADDRESS SPACE What is the status of each of the 256 /8s?</vt:lpstr>
      <vt:lpstr>Available IPv4 /8s In Each RIR</vt:lpstr>
      <vt:lpstr>Lets do some little statistics</vt:lpstr>
      <vt:lpstr>INTERNET PROTOCOL VERSION 4 (IPv4)</vt:lpstr>
      <vt:lpstr>IP Address Classes</vt:lpstr>
      <vt:lpstr>IP Address Classes (Cont.)</vt:lpstr>
      <vt:lpstr>RESERVED IPS</vt:lpstr>
      <vt:lpstr>PUBLIC vs PRIVATE ADDRESSES. RFC 1918?</vt:lpstr>
      <vt:lpstr>PUBLIC vs PRIVATE IPs</vt:lpstr>
      <vt:lpstr>PUBLIC vs PRIVATE</vt:lpstr>
      <vt:lpstr>Are You the Host or the Network?</vt:lpstr>
      <vt:lpstr>Addressing Hosts</vt:lpstr>
      <vt:lpstr>SAMPLE NETWORK PLAN</vt:lpstr>
      <vt:lpstr>Range of hosts – Your Turn!</vt:lpstr>
      <vt:lpstr>Class A Subnet Masks </vt:lpstr>
      <vt:lpstr>Subnetting Class B </vt:lpstr>
      <vt:lpstr>Class C Subnets</vt:lpstr>
      <vt:lpstr>INTRODUCING IPv6</vt:lpstr>
      <vt:lpstr>PowerPoint Presentation</vt:lpstr>
      <vt:lpstr> Introducing IPv6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be continued…  IP ADDRESSING PART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Intel Core i7</dc:creator>
  <cp:lastModifiedBy>Intel Core i7</cp:lastModifiedBy>
  <cp:revision>53</cp:revision>
  <dcterms:created xsi:type="dcterms:W3CDTF">2018-02-25T05:34:03Z</dcterms:created>
  <dcterms:modified xsi:type="dcterms:W3CDTF">2018-03-06T11:03:42Z</dcterms:modified>
</cp:coreProperties>
</file>